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58" r:id="rId4"/>
    <p:sldId id="262" r:id="rId5"/>
    <p:sldId id="259" r:id="rId6"/>
    <p:sldId id="266" r:id="rId7"/>
    <p:sldId id="265" r:id="rId8"/>
    <p:sldId id="269" r:id="rId9"/>
    <p:sldId id="267" r:id="rId10"/>
    <p:sldId id="270" r:id="rId11"/>
    <p:sldId id="285" r:id="rId12"/>
    <p:sldId id="292" r:id="rId13"/>
    <p:sldId id="293" r:id="rId14"/>
    <p:sldId id="286" r:id="rId15"/>
    <p:sldId id="287" r:id="rId16"/>
    <p:sldId id="260" r:id="rId17"/>
    <p:sldId id="288" r:id="rId18"/>
    <p:sldId id="289" r:id="rId19"/>
    <p:sldId id="263" r:id="rId20"/>
    <p:sldId id="295" r:id="rId21"/>
    <p:sldId id="290" r:id="rId22"/>
    <p:sldId id="291" r:id="rId23"/>
    <p:sldId id="274" r:id="rId24"/>
    <p:sldId id="264" r:id="rId25"/>
    <p:sldId id="261" r:id="rId26"/>
  </p:sldIdLst>
  <p:sldSz cx="18288000" cy="10287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Consolas" panose="020B0609020204030204" pitchFamily="49" charset="0"/>
      <p:regular r:id="rId34"/>
      <p:bold r:id="rId35"/>
      <p:italic r:id="rId36"/>
      <p:boldItalic r:id="rId37"/>
    </p:embeddedFont>
    <p:embeddedFont>
      <p:font typeface="Open Sans" panose="020B0600000101010101" charset="0"/>
      <p:regular r:id="rId38"/>
      <p:bold r:id="rId39"/>
      <p:italic r:id="rId40"/>
      <p:boldItalic r:id="rId41"/>
    </p:embeddedFont>
    <p:embeddedFont>
      <p:font typeface="맑은 고딕" panose="020B0503020000020004" pitchFamily="50" charset="-127"/>
      <p:regular r:id="rId32"/>
      <p:bold r:id="rId33"/>
    </p:embeddedFont>
    <p:embeddedFont>
      <p:font typeface="Libre Baskerville" panose="020B0600000101010101" charset="0"/>
      <p:regular r:id="rId42"/>
      <p:bold r:id="rId43"/>
      <p:italic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568B48A-30CE-4E3D-A868-3EFCA8A6D381}">
          <p14:sldIdLst>
            <p14:sldId id="256"/>
            <p14:sldId id="257"/>
            <p14:sldId id="258"/>
            <p14:sldId id="262"/>
            <p14:sldId id="259"/>
            <p14:sldId id="266"/>
            <p14:sldId id="265"/>
            <p14:sldId id="269"/>
            <p14:sldId id="267"/>
            <p14:sldId id="270"/>
            <p14:sldId id="285"/>
            <p14:sldId id="292"/>
            <p14:sldId id="293"/>
            <p14:sldId id="286"/>
            <p14:sldId id="287"/>
            <p14:sldId id="260"/>
            <p14:sldId id="288"/>
            <p14:sldId id="289"/>
            <p14:sldId id="263"/>
            <p14:sldId id="295"/>
            <p14:sldId id="290"/>
            <p14:sldId id="291"/>
            <p14:sldId id="274"/>
            <p14:sldId id="264"/>
            <p14:sldId id="2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7E6"/>
    <a:srgbClr val="FFEAD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BD3F45-3D22-B54D-E419-E72E533AD4AB}" v="89" dt="2024-10-06T13:21:09.378"/>
    <p1510:client id="{7C1BDBE5-1F82-89A8-3F14-D3ADC3001084}" v="868" dt="2024-10-06T11:56:26.901"/>
    <p1510:client id="{B4CE2BC5-D532-4D8D-AF23-C56555D871B9}" v="371" dt="2024-10-06T13:13:53.224"/>
    <p1510:client id="{E18CA072-F716-3206-A7F4-3737C3F18227}" v="491" dt="2024-10-06T11:00:16.2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napToObjects="1">
      <p:cViewPr varScale="1">
        <p:scale>
          <a:sx n="61" d="100"/>
          <a:sy n="61" d="100"/>
        </p:scale>
        <p:origin x="372" y="84"/>
      </p:cViewPr>
      <p:guideLst>
        <p:guide orient="horz" pos="2159"/>
        <p:guide pos="2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268E4E-D95F-4865-A3BA-98E78385FD22}" type="datetimeFigureOut">
              <a:t>2024-10-07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F6627D-2513-43F6-9ED3-5120EEBB974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133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13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435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BFAFF"/>
          </a:solidFill>
          <a:ln/>
        </p:spPr>
      </p:sp>
    </p:spTree>
    <p:extLst>
      <p:ext uri="{BB962C8B-B14F-4D97-AF65-F5344CB8AC3E}">
        <p14:creationId xmlns:p14="http://schemas.microsoft.com/office/powerpoint/2010/main" val="1502890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020" y="9686925"/>
            <a:ext cx="215325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11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BFAFF"/>
          </a:solidFill>
          <a:ln/>
        </p:spPr>
      </p:sp>
    </p:spTree>
    <p:extLst>
      <p:ext uri="{BB962C8B-B14F-4D97-AF65-F5344CB8AC3E}">
        <p14:creationId xmlns:p14="http://schemas.microsoft.com/office/powerpoint/2010/main" val="3173238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BFAFF"/>
          </a:solidFill>
          <a:ln/>
        </p:spPr>
      </p:sp>
    </p:spTree>
    <p:extLst>
      <p:ext uri="{BB962C8B-B14F-4D97-AF65-F5344CB8AC3E}">
        <p14:creationId xmlns:p14="http://schemas.microsoft.com/office/powerpoint/2010/main" val="786517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BFAFF"/>
          </a:solidFill>
          <a:ln/>
        </p:spPr>
      </p:sp>
    </p:spTree>
    <p:extLst>
      <p:ext uri="{BB962C8B-B14F-4D97-AF65-F5344CB8AC3E}">
        <p14:creationId xmlns:p14="http://schemas.microsoft.com/office/powerpoint/2010/main" val="32776231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BFAFF"/>
          </a:solidFill>
          <a:ln/>
        </p:spPr>
      </p:sp>
    </p:spTree>
    <p:extLst>
      <p:ext uri="{BB962C8B-B14F-4D97-AF65-F5344CB8AC3E}">
        <p14:creationId xmlns:p14="http://schemas.microsoft.com/office/powerpoint/2010/main" val="29282113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BFAFF"/>
          </a:solidFill>
          <a:ln/>
        </p:spPr>
      </p:sp>
    </p:spTree>
    <p:extLst>
      <p:ext uri="{BB962C8B-B14F-4D97-AF65-F5344CB8AC3E}">
        <p14:creationId xmlns:p14="http://schemas.microsoft.com/office/powerpoint/2010/main" val="369322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BFAFF"/>
          </a:solidFill>
          <a:ln/>
        </p:spPr>
      </p:sp>
    </p:spTree>
    <p:extLst>
      <p:ext uri="{BB962C8B-B14F-4D97-AF65-F5344CB8AC3E}">
        <p14:creationId xmlns:p14="http://schemas.microsoft.com/office/powerpoint/2010/main" val="2084507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BFAFF"/>
          </a:solidFill>
          <a:ln/>
        </p:spPr>
      </p:sp>
    </p:spTree>
    <p:extLst>
      <p:ext uri="{BB962C8B-B14F-4D97-AF65-F5344CB8AC3E}">
        <p14:creationId xmlns:p14="http://schemas.microsoft.com/office/powerpoint/2010/main" val="3494621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1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png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3.pn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9.png"/><Relationship Id="rId10" Type="http://schemas.openxmlformats.org/officeDocument/2006/relationships/image" Target="../media/image29.png"/><Relationship Id="rId4" Type="http://schemas.openxmlformats.org/officeDocument/2006/relationships/image" Target="../media/image16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5.png"/><Relationship Id="rId5" Type="http://schemas.openxmlformats.org/officeDocument/2006/relationships/image" Target="../media/image9.png"/><Relationship Id="rId10" Type="http://schemas.openxmlformats.org/officeDocument/2006/relationships/image" Target="../media/image34.png"/><Relationship Id="rId4" Type="http://schemas.openxmlformats.org/officeDocument/2006/relationships/image" Target="../media/image16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9.png"/><Relationship Id="rId7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863" r="55947" b="24212"/>
          <a:stretch/>
        </p:blipFill>
        <p:spPr>
          <a:xfrm rot="5400000">
            <a:off x="895350" y="4743450"/>
            <a:ext cx="4610100" cy="6553200"/>
          </a:xfrm>
          <a:prstGeom prst="rect">
            <a:avLst/>
          </a:prstGeom>
          <a:effectLst>
            <a:outerShdw blurRad="783056" dist="818505">
              <a:srgbClr val="FFFFFF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l="42779" r="1" b="14728"/>
          <a:stretch/>
        </p:blipFill>
        <p:spPr>
          <a:xfrm rot="-5400000">
            <a:off x="6356350" y="-1758950"/>
            <a:ext cx="9461500" cy="14706600"/>
          </a:xfrm>
          <a:prstGeom prst="rect">
            <a:avLst/>
          </a:prstGeom>
          <a:effectLst>
            <a:outerShdw blurRad="2723438" dist="763227" dir="10800000">
              <a:srgbClr val="FFFFFF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700" y="0"/>
            <a:ext cx="18313400" cy="190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18110200" y="9309100"/>
            <a:ext cx="177800" cy="939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38250" y="1206500"/>
            <a:ext cx="6134100" cy="250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altLang="ko-KR" sz="9800" spc="-400" dirty="0" err="1" smtClean="0">
                <a:solidFill>
                  <a:srgbClr val="173460"/>
                </a:solidFill>
                <a:latin typeface="+mj-ea"/>
                <a:ea typeface="+mj-ea"/>
              </a:rPr>
              <a:t>StoryCraft</a:t>
            </a:r>
            <a:endParaRPr lang="en-US" altLang="ko-KR" sz="9800" spc="-400" dirty="0" smtClean="0">
              <a:solidFill>
                <a:srgbClr val="173460"/>
              </a:solidFill>
              <a:latin typeface="+mj-ea"/>
              <a:ea typeface="+mj-e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592300" y="508000"/>
            <a:ext cx="3073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000" b="0" i="0" u="none" strike="noStrike" dirty="0" smtClean="0">
                <a:solidFill>
                  <a:srgbClr val="173460"/>
                </a:solidFill>
                <a:latin typeface="+mj-ea"/>
                <a:ea typeface="+mj-ea"/>
              </a:rPr>
              <a:t>2024.10.07</a:t>
            </a:r>
            <a:endParaRPr lang="en-US" sz="2000" b="0" i="0" u="none" strike="noStrike" dirty="0">
              <a:solidFill>
                <a:srgbClr val="173460"/>
              </a:solidFill>
              <a:latin typeface="+mj-ea"/>
              <a:ea typeface="+mj-e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19200" y="3314700"/>
            <a:ext cx="6921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300" dirty="0" err="1" smtClean="0">
                <a:solidFill>
                  <a:srgbClr val="173460">
                    <a:alpha val="50196"/>
                  </a:srgbClr>
                </a:solidFill>
                <a:latin typeface="+mj-ea"/>
                <a:ea typeface="+mj-ea"/>
              </a:rPr>
              <a:t>임베디드</a:t>
            </a:r>
            <a:r>
              <a:rPr lang="ko-KR" altLang="en-US" sz="2300" dirty="0" smtClean="0">
                <a:solidFill>
                  <a:srgbClr val="173460">
                    <a:alpha val="50196"/>
                  </a:srgbClr>
                </a:solidFill>
                <a:latin typeface="+mj-ea"/>
                <a:ea typeface="+mj-ea"/>
              </a:rPr>
              <a:t> 소프트웨어 융합 </a:t>
            </a:r>
            <a:r>
              <a:rPr lang="ko-KR" altLang="en-US" sz="2300" dirty="0" err="1" smtClean="0">
                <a:solidFill>
                  <a:srgbClr val="173460">
                    <a:alpha val="50196"/>
                  </a:srgbClr>
                </a:solidFill>
                <a:latin typeface="+mj-ea"/>
                <a:ea typeface="+mj-ea"/>
              </a:rPr>
              <a:t>풀스택</a:t>
            </a:r>
            <a:r>
              <a:rPr lang="ko-KR" altLang="en-US" sz="2300" dirty="0" smtClean="0">
                <a:solidFill>
                  <a:srgbClr val="173460">
                    <a:alpha val="50196"/>
                  </a:srgbClr>
                </a:solidFill>
                <a:latin typeface="+mj-ea"/>
                <a:ea typeface="+mj-ea"/>
              </a:rPr>
              <a:t> 개발자 양성과정</a:t>
            </a:r>
            <a:endParaRPr lang="en-US" sz="2300" b="0" i="0" u="none" strike="noStrike" dirty="0">
              <a:solidFill>
                <a:srgbClr val="173460">
                  <a:alpha val="50196"/>
                </a:srgb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/>
          </p:cNvSpPr>
          <p:nvPr/>
        </p:nvSpPr>
        <p:spPr>
          <a:xfrm>
            <a:off x="-56515" y="2078355"/>
            <a:ext cx="18336260" cy="83273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FB333-4B1B-22CF-D2A7-69948184F50D}"/>
              </a:ext>
            </a:extLst>
          </p:cNvPr>
          <p:cNvSpPr txBox="1"/>
          <p:nvPr/>
        </p:nvSpPr>
        <p:spPr>
          <a:xfrm>
            <a:off x="550545" y="563245"/>
            <a:ext cx="8044180" cy="113792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87149"/>
              </a:lnSpc>
            </a:pPr>
            <a:r>
              <a:rPr lang="ko-KR" altLang="en-US" sz="6000" spc="-100" dirty="0">
                <a:solidFill>
                  <a:schemeClr val="accent4">
                    <a:lumMod val="76000"/>
                  </a:schemeClr>
                </a:solidFill>
                <a:latin typeface="맑은 고딕"/>
                <a:ea typeface="맑은 고딕"/>
              </a:rPr>
              <a:t>주요기능 소개 (기타)</a:t>
            </a:r>
            <a:endParaRPr lang="ko-KR" altLang="en-US" sz="6000" i="0" u="none" strike="noStrike" spc="-100" dirty="0">
              <a:solidFill>
                <a:schemeClr val="accent4">
                  <a:lumMod val="76000"/>
                </a:schemeClr>
              </a:solidFill>
              <a:latin typeface="맑은 고딕"/>
              <a:ea typeface="맑은 고딕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BCAEF10E-E3CE-FB29-7C0B-C25C813437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18148300" y="9918700"/>
            <a:ext cx="139700" cy="482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5F56C5-AD3D-1DD1-7D18-094E742F98C6}"/>
              </a:ext>
            </a:extLst>
          </p:cNvPr>
          <p:cNvSpPr txBox="1"/>
          <p:nvPr/>
        </p:nvSpPr>
        <p:spPr>
          <a:xfrm>
            <a:off x="16751300" y="9842500"/>
            <a:ext cx="1257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dirty="0">
                <a:solidFill>
                  <a:srgbClr val="173460"/>
                </a:solidFill>
                <a:latin typeface="+mj-ea"/>
                <a:ea typeface="+mj-ea"/>
              </a:rPr>
              <a:t>10</a:t>
            </a:r>
            <a:endParaRPr lang="en-US" sz="1800" b="0" i="0" u="none" strike="noStrike" dirty="0">
              <a:solidFill>
                <a:srgbClr val="173460"/>
              </a:solidFill>
              <a:latin typeface="+mj-ea"/>
              <a:ea typeface="+mj-ea"/>
            </a:endParaRPr>
          </a:p>
        </p:txBody>
      </p:sp>
      <p:sp>
        <p:nvSpPr>
          <p:cNvPr id="11" name="Chord 10">
            <a:extLst>
              <a:ext uri="{FF2B5EF4-FFF2-40B4-BE49-F238E27FC236}">
                <a16:creationId xmlns:a16="http://schemas.microsoft.com/office/drawing/2014/main" id="{B1C17A01-535A-0CC5-0DA6-1207A686CEBA}"/>
              </a:ext>
            </a:extLst>
          </p:cNvPr>
          <p:cNvSpPr/>
          <p:nvPr/>
        </p:nvSpPr>
        <p:spPr>
          <a:xfrm rot="17580000">
            <a:off x="6273800" y="345440"/>
            <a:ext cx="5737225" cy="5737225"/>
          </a:xfrm>
          <a:prstGeom prst="chord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8AE1E6-A01A-6041-25AD-6C35B0D4F669}"/>
              </a:ext>
            </a:extLst>
          </p:cNvPr>
          <p:cNvSpPr txBox="1"/>
          <p:nvPr/>
        </p:nvSpPr>
        <p:spPr>
          <a:xfrm>
            <a:off x="8633460" y="3748405"/>
            <a:ext cx="1045210" cy="7696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ETC</a:t>
            </a:r>
            <a:endParaRPr lang="en-US" sz="4400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1E9F0D4-3046-ADD3-28C4-5FAC4CD55B47}"/>
              </a:ext>
            </a:extLst>
          </p:cNvPr>
          <p:cNvSpPr/>
          <p:nvPr/>
        </p:nvSpPr>
        <p:spPr>
          <a:xfrm>
            <a:off x="7844155" y="2990850"/>
            <a:ext cx="281940" cy="2819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5B6DE5D-F289-7842-5654-7B132EE6375B}"/>
              </a:ext>
            </a:extLst>
          </p:cNvPr>
          <p:cNvSpPr/>
          <p:nvPr/>
        </p:nvSpPr>
        <p:spPr>
          <a:xfrm>
            <a:off x="8642985" y="2990850"/>
            <a:ext cx="281940" cy="2819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1D08629-08E2-835F-A972-BFA61A65EE35}"/>
              </a:ext>
            </a:extLst>
          </p:cNvPr>
          <p:cNvSpPr/>
          <p:nvPr/>
        </p:nvSpPr>
        <p:spPr>
          <a:xfrm>
            <a:off x="9363075" y="2990850"/>
            <a:ext cx="281940" cy="2819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94EC283-AD6E-078E-DBA3-7A99F901E5D0}"/>
              </a:ext>
            </a:extLst>
          </p:cNvPr>
          <p:cNvSpPr/>
          <p:nvPr/>
        </p:nvSpPr>
        <p:spPr>
          <a:xfrm>
            <a:off x="10161905" y="2990850"/>
            <a:ext cx="281940" cy="2819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172DEB7-F548-C91A-028B-75AAB21D8318}"/>
              </a:ext>
            </a:extLst>
          </p:cNvPr>
          <p:cNvSpPr/>
          <p:nvPr/>
        </p:nvSpPr>
        <p:spPr>
          <a:xfrm>
            <a:off x="5139690" y="6737985"/>
            <a:ext cx="1805305" cy="178879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D15E069-618A-3579-EC0A-F2470E64F8A9}"/>
              </a:ext>
            </a:extLst>
          </p:cNvPr>
          <p:cNvSpPr/>
          <p:nvPr/>
        </p:nvSpPr>
        <p:spPr>
          <a:xfrm>
            <a:off x="10523220" y="6736715"/>
            <a:ext cx="1805305" cy="178879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F29763-CF14-B57A-9D24-9C0B86568EF5}"/>
              </a:ext>
            </a:extLst>
          </p:cNvPr>
          <p:cNvSpPr txBox="1"/>
          <p:nvPr/>
        </p:nvSpPr>
        <p:spPr>
          <a:xfrm>
            <a:off x="5665470" y="8717915"/>
            <a:ext cx="770255" cy="4000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000" b="1" err="1">
                <a:ea typeface="맑은 고딕"/>
                <a:cs typeface="Calibri"/>
              </a:rPr>
              <a:t>설정</a:t>
            </a:r>
            <a:endParaRPr lang="en-US" altLang="ko-KR" sz="2000" b="1" err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9EEBC50-3482-2697-2BCB-840F7177333D}"/>
              </a:ext>
            </a:extLst>
          </p:cNvPr>
          <p:cNvSpPr txBox="1"/>
          <p:nvPr/>
        </p:nvSpPr>
        <p:spPr>
          <a:xfrm>
            <a:off x="10652760" y="8723630"/>
            <a:ext cx="1588770" cy="4000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 dirty="0">
                <a:ea typeface="맑은 고딕"/>
                <a:cs typeface="Calibri"/>
              </a:rPr>
              <a:t>스토리 </a:t>
            </a:r>
            <a:r>
              <a:rPr lang="ko-KR" altLang="en-US" sz="2000" b="1" dirty="0" err="1">
                <a:ea typeface="맑은 고딕"/>
                <a:cs typeface="Calibri"/>
              </a:rPr>
              <a:t>스킵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C4F39184-0031-6110-EDB7-9454DC767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340" y="7065645"/>
            <a:ext cx="1078865" cy="1148080"/>
          </a:xfrm>
          <a:prstGeom prst="rect">
            <a:avLst/>
          </a:prstGeom>
        </p:spPr>
      </p:pic>
      <p:pic>
        <p:nvPicPr>
          <p:cNvPr id="55" name="Picture 2">
            <a:extLst>
              <a:ext uri="{FF2B5EF4-FFF2-40B4-BE49-F238E27FC236}">
                <a16:creationId xmlns:a16="http://schemas.microsoft.com/office/drawing/2014/main" id="{DDCE9951-B434-2686-A977-C3863C0B1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700" y="0"/>
            <a:ext cx="18313400" cy="1905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450802AB-6179-6EA9-5C5D-FA2510E5B492}"/>
              </a:ext>
            </a:extLst>
          </p:cNvPr>
          <p:cNvSpPr txBox="1"/>
          <p:nvPr/>
        </p:nvSpPr>
        <p:spPr>
          <a:xfrm>
            <a:off x="4677410" y="9232265"/>
            <a:ext cx="2743835" cy="9226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>
                <a:solidFill>
                  <a:schemeClr val="accent4">
                    <a:lumMod val="76000"/>
                  </a:schemeClr>
                </a:solidFill>
                <a:ea typeface="맑은 고딕" charset="0"/>
                <a:cs typeface="Calibri" charset="0"/>
              </a:rPr>
              <a:t>배경음악 조절 및 음소거</a:t>
            </a:r>
            <a:endParaRPr lang="ko-KR" altLang="en-US">
              <a:solidFill>
                <a:schemeClr val="accent4">
                  <a:lumMod val="76000"/>
                </a:schemeClr>
              </a:solidFill>
              <a:ea typeface="맑은 고딕" charset="0"/>
              <a:cs typeface="Calibri" charset="0"/>
            </a:endParaRPr>
          </a:p>
          <a:p>
            <a:pPr marL="0" indent="0" algn="ctr">
              <a:buFontTx/>
              <a:buNone/>
            </a:pPr>
            <a:r>
              <a:rPr lang="ko-KR" altLang="en-US">
                <a:solidFill>
                  <a:schemeClr val="accent4">
                    <a:lumMod val="76000"/>
                  </a:schemeClr>
                </a:solidFill>
                <a:ea typeface="맑은 고딕" charset="0"/>
                <a:cs typeface="Calibri" charset="0"/>
              </a:rPr>
              <a:t>효과음 조절 및 </a:t>
            </a:r>
            <a:r>
              <a:rPr lang="ko-KR">
                <a:solidFill>
                  <a:schemeClr val="accent4">
                    <a:lumMod val="76000"/>
                  </a:schemeClr>
                </a:solidFill>
                <a:ea typeface="맑은 고딕" charset="0"/>
                <a:cs typeface="Calibri" charset="0"/>
              </a:rPr>
              <a:t>음소거</a:t>
            </a:r>
            <a:endParaRPr lang="ko-KR" altLang="en-US">
              <a:solidFill>
                <a:schemeClr val="accent4">
                  <a:lumMod val="76000"/>
                </a:schemeClr>
              </a:solidFill>
              <a:ea typeface="맑은 고딕" charset="0"/>
              <a:cs typeface="Calibri" charset="0"/>
            </a:endParaRPr>
          </a:p>
          <a:p>
            <a:pPr marL="0" indent="0" algn="ctr">
              <a:buFontTx/>
              <a:buNone/>
            </a:pPr>
            <a:r>
              <a:rPr lang="ko-KR">
                <a:solidFill>
                  <a:schemeClr val="accent4">
                    <a:lumMod val="76000"/>
                  </a:schemeClr>
                </a:solidFill>
                <a:ea typeface="맑은 고딕" charset="0"/>
                <a:cs typeface="Calibri" charset="0"/>
              </a:rPr>
              <a:t>계정 탈퇴</a:t>
            </a:r>
            <a:endParaRPr lang="ko-KR" altLang="en-US">
              <a:solidFill>
                <a:schemeClr val="accent4">
                  <a:lumMod val="76000"/>
                </a:schemeClr>
              </a:solidFill>
              <a:ea typeface="맑은 고딕" charset="0"/>
              <a:cs typeface="Calibri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0E186E9-7086-466B-AA74-F2E4721D5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8180" y="7332980"/>
            <a:ext cx="1236345" cy="10668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85CFD29-B488-391B-4619-7343733AA6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4360" y="6981190"/>
            <a:ext cx="537845" cy="601345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E804F6DB-460B-0DC0-03DC-9B417EB0A9B5}"/>
              </a:ext>
            </a:extLst>
          </p:cNvPr>
          <p:cNvSpPr txBox="1"/>
          <p:nvPr/>
        </p:nvSpPr>
        <p:spPr>
          <a:xfrm>
            <a:off x="10499090" y="9242425"/>
            <a:ext cx="1896745" cy="3695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>
                <a:solidFill>
                  <a:schemeClr val="accent4">
                    <a:lumMod val="76000"/>
                  </a:schemeClr>
                </a:solidFill>
                <a:ea typeface="맑은 고딕"/>
                <a:cs typeface="Calibri"/>
              </a:rPr>
              <a:t>메인스토리</a:t>
            </a:r>
            <a:r>
              <a:rPr lang="ko-KR" altLang="en-US" dirty="0">
                <a:solidFill>
                  <a:schemeClr val="accent4">
                    <a:lumMod val="76000"/>
                  </a:schemeClr>
                </a:solidFill>
                <a:ea typeface="맑은 고딕"/>
                <a:cs typeface="Calibri"/>
              </a:rPr>
              <a:t> </a:t>
            </a:r>
            <a:r>
              <a:rPr lang="ko-KR" altLang="en-US" err="1">
                <a:solidFill>
                  <a:schemeClr val="accent4">
                    <a:lumMod val="76000"/>
                  </a:schemeClr>
                </a:solidFill>
                <a:ea typeface="맑은 고딕"/>
                <a:cs typeface="Calibri"/>
              </a:rPr>
              <a:t>스킵</a:t>
            </a:r>
            <a:endParaRPr lang="ko-KR" altLang="en-US">
              <a:solidFill>
                <a:schemeClr val="accent4">
                  <a:lumMod val="76000"/>
                </a:schemeClr>
              </a:solidFill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663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">
            <a:extLst>
              <a:ext uri="{FF2B5EF4-FFF2-40B4-BE49-F238E27FC236}">
                <a16:creationId xmlns:a16="http://schemas.microsoft.com/office/drawing/2014/main" id="{2301D19C-EEF3-CFD7-FC84-50277A81B303}"/>
              </a:ext>
            </a:extLst>
          </p:cNvPr>
          <p:cNvSpPr/>
          <p:nvPr/>
        </p:nvSpPr>
        <p:spPr>
          <a:xfrm>
            <a:off x="11174333" y="5778607"/>
            <a:ext cx="6792355" cy="2829158"/>
          </a:xfrm>
          <a:prstGeom prst="roundRect">
            <a:avLst>
              <a:gd name="adj" fmla="val 1674"/>
            </a:avLst>
          </a:prstGeom>
          <a:solidFill>
            <a:srgbClr val="EAE8F3"/>
          </a:solidFill>
          <a:ln/>
        </p:spPr>
      </p:sp>
      <p:sp>
        <p:nvSpPr>
          <p:cNvPr id="3" name="Text 0"/>
          <p:cNvSpPr/>
          <p:nvPr/>
        </p:nvSpPr>
        <p:spPr>
          <a:xfrm>
            <a:off x="636813" y="454765"/>
            <a:ext cx="5582096" cy="697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5438"/>
              </a:lnSpc>
              <a:buNone/>
            </a:pPr>
            <a:r>
              <a:rPr lang="en-US" sz="44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주요기능 화면 (메인)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11174333" y="1510443"/>
            <a:ext cx="6792355" cy="2829158"/>
          </a:xfrm>
          <a:prstGeom prst="roundRect">
            <a:avLst>
              <a:gd name="adj" fmla="val 1674"/>
            </a:avLst>
          </a:prstGeom>
          <a:solidFill>
            <a:srgbClr val="EAE8F3"/>
          </a:solidFill>
          <a:ln/>
        </p:spPr>
      </p:sp>
      <p:sp>
        <p:nvSpPr>
          <p:cNvPr id="6" name="Text 2"/>
          <p:cNvSpPr/>
          <p:nvPr/>
        </p:nvSpPr>
        <p:spPr>
          <a:xfrm>
            <a:off x="11368638" y="1994116"/>
            <a:ext cx="2665714" cy="333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688"/>
              </a:lnSpc>
              <a:buNone/>
            </a:pPr>
            <a:r>
              <a:rPr lang="en-US" sz="3600" dirty="0"/>
              <a:t>메인 화면</a:t>
            </a:r>
          </a:p>
        </p:txBody>
      </p:sp>
      <p:sp>
        <p:nvSpPr>
          <p:cNvPr id="7" name="Text 3"/>
          <p:cNvSpPr/>
          <p:nvPr/>
        </p:nvSpPr>
        <p:spPr>
          <a:xfrm>
            <a:off x="11368638" y="2924552"/>
            <a:ext cx="6462162" cy="1075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813"/>
              </a:lnSpc>
            </a:pPr>
            <a:r>
              <a:rPr lang="en-US" sz="2000" dirty="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애플리케이션의</a:t>
            </a:r>
            <a:r>
              <a:rPr lang="en-US" sz="2000" dirty="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000" dirty="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메인</a:t>
            </a:r>
            <a:r>
              <a:rPr lang="en-US" sz="2000" dirty="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000" dirty="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화면을</a:t>
            </a:r>
            <a:r>
              <a:rPr lang="en-US" sz="2000" dirty="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000" dirty="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보여줍니다</a:t>
            </a:r>
            <a:r>
              <a:rPr lang="en-US" sz="2000" dirty="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.</a:t>
            </a:r>
            <a:endParaRPr lang="en-US" sz="2000" dirty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ts val="2813"/>
              </a:lnSpc>
            </a:pPr>
            <a:r>
              <a:rPr lang="en-US" sz="2000" dirty="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 사용자가 처음 접하는 인터페이스로, </a:t>
            </a:r>
            <a:endParaRPr lang="en-US" sz="2000" dirty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ts val="2813"/>
              </a:lnSpc>
            </a:pPr>
            <a:r>
              <a:rPr lang="en-US" sz="2000" dirty="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주요</a:t>
            </a:r>
            <a:r>
              <a:rPr lang="en-US" sz="2000" dirty="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000" dirty="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기능들에</a:t>
            </a:r>
            <a:r>
              <a:rPr lang="en-US" sz="2000" dirty="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000" dirty="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쉽게</a:t>
            </a:r>
            <a:r>
              <a:rPr lang="en-US" sz="2000" dirty="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접근할 수 있도록 </a:t>
            </a:r>
            <a:r>
              <a:rPr lang="en-US" sz="2000" dirty="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설계되어</a:t>
            </a:r>
            <a:r>
              <a:rPr lang="en-US" sz="2000" dirty="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000" dirty="0" smtClean="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있</a:t>
            </a:r>
            <a:r>
              <a:rPr lang="ko-KR" altLang="en-US" sz="2000" dirty="0" err="1" smtClean="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습니</a:t>
            </a:r>
            <a:r>
              <a:rPr lang="en-US" sz="2000" dirty="0" smtClean="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다</a:t>
            </a:r>
            <a:r>
              <a:rPr lang="en-US" sz="1750" dirty="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.</a:t>
            </a:r>
            <a:endParaRPr lang="en-US" sz="1750" dirty="0">
              <a:latin typeface="Open Sans"/>
              <a:ea typeface="Open Sans"/>
              <a:cs typeface="Open Sans"/>
            </a:endParaRPr>
          </a:p>
        </p:txBody>
      </p:sp>
      <p:pic>
        <p:nvPicPr>
          <p:cNvPr id="15" name="그림 2" descr="/temp/fImage1647893540.png">
            <a:extLst>
              <a:ext uri="{FF2B5EF4-FFF2-40B4-BE49-F238E27FC236}">
                <a16:creationId xmlns:a16="http://schemas.microsoft.com/office/drawing/2014/main" id="{C6771959-3C49-6DEC-2EB1-675BF252FC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66" y="6773191"/>
            <a:ext cx="5594821" cy="3131833"/>
          </a:xfrm>
          <a:prstGeom prst="rect">
            <a:avLst/>
          </a:prstGeom>
          <a:noFill/>
        </p:spPr>
      </p:pic>
      <p:pic>
        <p:nvPicPr>
          <p:cNvPr id="2" name="Picture 1" descr="A street with a clock tower and buildings in the background&#10;&#10;Description automatically generated">
            <a:extLst>
              <a:ext uri="{FF2B5EF4-FFF2-40B4-BE49-F238E27FC236}">
                <a16:creationId xmlns:a16="http://schemas.microsoft.com/office/drawing/2014/main" id="{12861B02-1593-F4E5-1055-622C49DD7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45" y="1481946"/>
            <a:ext cx="10250159" cy="4907712"/>
          </a:xfrm>
          <a:prstGeom prst="rect">
            <a:avLst/>
          </a:prstGeom>
        </p:spPr>
      </p:pic>
      <p:pic>
        <p:nvPicPr>
          <p:cNvPr id="4" name="Picture 3" descr="A close up of a screen&#10;&#10;Description automatically generated">
            <a:extLst>
              <a:ext uri="{FF2B5EF4-FFF2-40B4-BE49-F238E27FC236}">
                <a16:creationId xmlns:a16="http://schemas.microsoft.com/office/drawing/2014/main" id="{49E90669-6421-0E6B-FAE9-1A074D8CD9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5930" y="7194311"/>
            <a:ext cx="4468921" cy="2020474"/>
          </a:xfrm>
          <a:prstGeom prst="rect">
            <a:avLst/>
          </a:prstGeom>
        </p:spPr>
      </p:pic>
      <p:sp>
        <p:nvSpPr>
          <p:cNvPr id="9" name="Text 6">
            <a:extLst>
              <a:ext uri="{FF2B5EF4-FFF2-40B4-BE49-F238E27FC236}">
                <a16:creationId xmlns:a16="http://schemas.microsoft.com/office/drawing/2014/main" id="{CA277798-C962-41A7-6656-8B9A3BEDDF27}"/>
              </a:ext>
            </a:extLst>
          </p:cNvPr>
          <p:cNvSpPr/>
          <p:nvPr/>
        </p:nvSpPr>
        <p:spPr>
          <a:xfrm>
            <a:off x="11663585" y="7197627"/>
            <a:ext cx="5879680" cy="993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813"/>
              </a:lnSpc>
            </a:pPr>
            <a:r>
              <a:rPr lang="en-US" sz="2000" dirty="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화면 하단에 위치한 네비게이션 바를 통해 </a:t>
            </a:r>
            <a:endParaRPr lang="en-US" sz="2000" dirty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0" indent="0">
              <a:lnSpc>
                <a:spcPts val="2813"/>
              </a:lnSpc>
              <a:buNone/>
            </a:pPr>
            <a:r>
              <a:rPr lang="en-US" sz="2000" dirty="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다른</a:t>
            </a:r>
            <a:r>
              <a:rPr lang="en-US" sz="2000" dirty="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000" dirty="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주요</a:t>
            </a:r>
            <a:r>
              <a:rPr lang="en-US" sz="2000" dirty="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000" dirty="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섹션으로</a:t>
            </a:r>
            <a:r>
              <a:rPr lang="en-US" sz="2000" dirty="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000" dirty="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쉽게</a:t>
            </a:r>
            <a:r>
              <a:rPr lang="en-US" sz="2000" dirty="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000" dirty="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이동할</a:t>
            </a:r>
            <a:r>
              <a:rPr lang="en-US" sz="2000" dirty="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수 </a:t>
            </a:r>
            <a:r>
              <a:rPr lang="en-US" sz="2000" dirty="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있습니다</a:t>
            </a:r>
            <a:r>
              <a:rPr lang="en-US" dirty="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.</a:t>
            </a:r>
            <a:endParaRPr lang="en-US" dirty="0">
              <a:latin typeface="Open Sans"/>
              <a:ea typeface="Open Sans"/>
              <a:cs typeface="Open Sans"/>
            </a:endParaRPr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1D0460AE-BC15-75D2-86AD-D0836AA92D1B}"/>
              </a:ext>
            </a:extLst>
          </p:cNvPr>
          <p:cNvSpPr/>
          <p:nvPr/>
        </p:nvSpPr>
        <p:spPr>
          <a:xfrm>
            <a:off x="11556727" y="6406963"/>
            <a:ext cx="2911676" cy="593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688"/>
              </a:lnSpc>
              <a:buNone/>
            </a:pPr>
            <a:r>
              <a:rPr lang="ko-KR" altLang="en-US" sz="3600" dirty="0">
                <a:solidFill>
                  <a:srgbClr val="49495A"/>
                </a:solidFill>
                <a:latin typeface="Libre Baskerville"/>
                <a:ea typeface="맑은 고딕"/>
              </a:rPr>
              <a:t>네비게이션</a:t>
            </a:r>
            <a:endParaRPr lang="en-US" sz="3200" dirty="0">
              <a:solidFill>
                <a:srgbClr val="49495A"/>
              </a:solidFill>
              <a:latin typeface="Libre Baskerville"/>
            </a:endParaRPr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C339F3E1-02D0-46EC-782A-78F3FC3D455E}"/>
              </a:ext>
            </a:extLst>
          </p:cNvPr>
          <p:cNvSpPr/>
          <p:nvPr/>
        </p:nvSpPr>
        <p:spPr>
          <a:xfrm>
            <a:off x="6507270" y="9532127"/>
            <a:ext cx="1696335" cy="376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688"/>
              </a:lnSpc>
              <a:buNone/>
            </a:pPr>
            <a:r>
              <a:rPr lang="ko-KR" altLang="en-US" sz="3200" dirty="0">
                <a:solidFill>
                  <a:srgbClr val="49495A"/>
                </a:solidFill>
                <a:latin typeface="Libre Baskerville"/>
                <a:ea typeface="맑은 고딕"/>
              </a:rPr>
              <a:t>문의사항</a:t>
            </a:r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CC16A5DB-ECBD-51BC-0CCE-7F8B5E5AE5A0}"/>
              </a:ext>
            </a:extLst>
          </p:cNvPr>
          <p:cNvSpPr/>
          <p:nvPr/>
        </p:nvSpPr>
        <p:spPr>
          <a:xfrm>
            <a:off x="8359219" y="9532127"/>
            <a:ext cx="1696335" cy="376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688"/>
              </a:lnSpc>
              <a:buNone/>
            </a:pPr>
            <a:r>
              <a:rPr lang="ko-KR" altLang="en-US" sz="3200" dirty="0">
                <a:solidFill>
                  <a:srgbClr val="49495A"/>
                </a:solidFill>
                <a:latin typeface="Libre Baskerville"/>
                <a:ea typeface="맑은 고딕"/>
              </a:rPr>
              <a:t>공지사항</a:t>
            </a:r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4E7A1B1C-4662-6B12-D675-914B4EDA325D}"/>
              </a:ext>
            </a:extLst>
          </p:cNvPr>
          <p:cNvSpPr/>
          <p:nvPr/>
        </p:nvSpPr>
        <p:spPr>
          <a:xfrm>
            <a:off x="10434410" y="9532126"/>
            <a:ext cx="1122317" cy="37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688"/>
              </a:lnSpc>
              <a:buNone/>
            </a:pPr>
            <a:r>
              <a:rPr lang="ko-KR" altLang="en-US" sz="3200" dirty="0">
                <a:solidFill>
                  <a:srgbClr val="49495A"/>
                </a:solidFill>
                <a:latin typeface="Libre Baskerville"/>
                <a:ea typeface="맑은 고딕"/>
              </a:rPr>
              <a:t>설정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6422530" y="9214784"/>
            <a:ext cx="1757207" cy="804653"/>
          </a:xfrm>
          <a:prstGeom prst="roundRect">
            <a:avLst/>
          </a:prstGeom>
          <a:noFill/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8298347" y="9214785"/>
            <a:ext cx="1757207" cy="804653"/>
          </a:xfrm>
          <a:prstGeom prst="roundRect">
            <a:avLst/>
          </a:prstGeom>
          <a:noFill/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363200" y="9258300"/>
            <a:ext cx="934228" cy="743949"/>
          </a:xfrm>
          <a:prstGeom prst="roundRect">
            <a:avLst/>
          </a:prstGeom>
          <a:noFill/>
          <a:ln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7">
            <a:extLst>
              <a:ext uri="{FF2B5EF4-FFF2-40B4-BE49-F238E27FC236}">
                <a16:creationId xmlns:a16="http://schemas.microsoft.com/office/drawing/2014/main" id="{BCAEF10E-E3CE-FB29-7C0B-C25C8134374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90000"/>
          </a:blip>
          <a:stretch>
            <a:fillRect/>
          </a:stretch>
        </p:blipFill>
        <p:spPr>
          <a:xfrm>
            <a:off x="18148300" y="9804400"/>
            <a:ext cx="139700" cy="482600"/>
          </a:xfrm>
          <a:prstGeom prst="rect">
            <a:avLst/>
          </a:prstGeom>
        </p:spPr>
      </p:pic>
      <p:sp>
        <p:nvSpPr>
          <p:cNvPr id="19" name="TextBox 23"/>
          <p:cNvSpPr txBox="1"/>
          <p:nvPr/>
        </p:nvSpPr>
        <p:spPr>
          <a:xfrm>
            <a:off x="17665700" y="9728200"/>
            <a:ext cx="342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dirty="0" smtClean="0">
                <a:solidFill>
                  <a:srgbClr val="173460"/>
                </a:solidFill>
                <a:latin typeface="+mj-ea"/>
                <a:ea typeface="+mj-ea"/>
              </a:rPr>
              <a:t>11</a:t>
            </a:r>
            <a:endParaRPr lang="en-US" sz="1800" b="0" i="0" u="none" strike="noStrike" dirty="0">
              <a:solidFill>
                <a:srgbClr val="17346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8997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51281" y="454765"/>
            <a:ext cx="6016147" cy="813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5438"/>
              </a:lnSpc>
              <a:buNone/>
            </a:pPr>
            <a:r>
              <a:rPr lang="en-US" sz="4400" dirty="0" err="1">
                <a:solidFill>
                  <a:srgbClr val="403CCF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주요기능</a:t>
            </a:r>
            <a:r>
              <a:rPr lang="en-US" sz="4400" dirty="0">
                <a:solidFill>
                  <a:srgbClr val="403CCF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 </a:t>
            </a:r>
            <a:r>
              <a:rPr lang="en-US" sz="4400" dirty="0" err="1">
                <a:solidFill>
                  <a:srgbClr val="403CCF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화면</a:t>
            </a:r>
            <a:r>
              <a:rPr lang="en-US" sz="4400" dirty="0">
                <a:solidFill>
                  <a:srgbClr val="403CCF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 (</a:t>
            </a:r>
            <a:r>
              <a:rPr lang="ko-KR" altLang="en-US" sz="4400" dirty="0">
                <a:solidFill>
                  <a:srgbClr val="403CCF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로그인</a:t>
            </a:r>
            <a:r>
              <a:rPr lang="en-US" sz="4400" dirty="0">
                <a:solidFill>
                  <a:srgbClr val="403CCF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)</a:t>
            </a:r>
            <a:endParaRPr lang="en-US" sz="4400" dirty="0">
              <a:solidFill>
                <a:srgbClr val="403CCF"/>
              </a:solidFill>
              <a:latin typeface="Libre Baskerville"/>
            </a:endParaRPr>
          </a:p>
        </p:txBody>
      </p:sp>
      <p:pic>
        <p:nvPicPr>
          <p:cNvPr id="11" name="Picture 10" descr="A person walking on a street&#10;&#10;Description automatically generated">
            <a:extLst>
              <a:ext uri="{FF2B5EF4-FFF2-40B4-BE49-F238E27FC236}">
                <a16:creationId xmlns:a16="http://schemas.microsoft.com/office/drawing/2014/main" id="{51AB8F2D-FFF4-43A1-195A-A8D8B1F9E8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044" t="382" r="34556" b="1099"/>
          <a:stretch/>
        </p:blipFill>
        <p:spPr>
          <a:xfrm>
            <a:off x="5943159" y="1278846"/>
            <a:ext cx="5627313" cy="8529630"/>
          </a:xfrm>
          <a:prstGeom prst="rect">
            <a:avLst/>
          </a:prstGeom>
        </p:spPr>
      </p:pic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B59D5EA-24C9-E703-2A2D-3CAB418020A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860" t="479" r="33670"/>
          <a:stretch/>
        </p:blipFill>
        <p:spPr>
          <a:xfrm>
            <a:off x="731604" y="1267658"/>
            <a:ext cx="4426646" cy="5874318"/>
          </a:xfrm>
          <a:prstGeom prst="rect">
            <a:avLst/>
          </a:prstGeom>
        </p:spPr>
      </p:pic>
      <p:pic>
        <p:nvPicPr>
          <p:cNvPr id="13" name="Picture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E12819F-C21F-626A-78F5-3916A43FC42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3884" r="33908" b="511"/>
          <a:stretch/>
        </p:blipFill>
        <p:spPr>
          <a:xfrm>
            <a:off x="731164" y="5545615"/>
            <a:ext cx="4425435" cy="4242202"/>
          </a:xfrm>
          <a:prstGeom prst="rect">
            <a:avLst/>
          </a:prstGeom>
        </p:spPr>
      </p:pic>
      <p:sp>
        <p:nvSpPr>
          <p:cNvPr id="4" name="Shape 1">
            <a:extLst>
              <a:ext uri="{FF2B5EF4-FFF2-40B4-BE49-F238E27FC236}">
                <a16:creationId xmlns:a16="http://schemas.microsoft.com/office/drawing/2014/main" id="{2C9EBECE-A63D-0E54-B993-CD05D34D5893}"/>
              </a:ext>
            </a:extLst>
          </p:cNvPr>
          <p:cNvSpPr/>
          <p:nvPr/>
        </p:nvSpPr>
        <p:spPr>
          <a:xfrm>
            <a:off x="11835318" y="1309472"/>
            <a:ext cx="6268719" cy="2608367"/>
          </a:xfrm>
          <a:prstGeom prst="roundRect">
            <a:avLst>
              <a:gd name="adj" fmla="val 1674"/>
            </a:avLst>
          </a:prstGeom>
          <a:solidFill>
            <a:srgbClr val="EAE8F3"/>
          </a:solidFill>
          <a:ln/>
        </p:spPr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D142BF7F-A21C-6311-EDDE-689BB51A33B5}"/>
              </a:ext>
            </a:extLst>
          </p:cNvPr>
          <p:cNvSpPr/>
          <p:nvPr/>
        </p:nvSpPr>
        <p:spPr>
          <a:xfrm>
            <a:off x="12029624" y="1793144"/>
            <a:ext cx="2458202" cy="305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688"/>
              </a:lnSpc>
            </a:pPr>
            <a:r>
              <a:rPr lang="ko-KR" altLang="en-US" sz="3600" dirty="0">
                <a:solidFill>
                  <a:srgbClr val="49495A"/>
                </a:solidFill>
                <a:latin typeface="Libre Baskerville"/>
                <a:ea typeface="맑은 고딕"/>
              </a:rPr>
              <a:t>로그인 화면</a:t>
            </a:r>
            <a:endParaRPr lang="en-US" altLang="ko-KR" sz="3600" dirty="0">
              <a:solidFill>
                <a:srgbClr val="49495A"/>
              </a:solidFill>
              <a:latin typeface="Libre Baskerville"/>
              <a:ea typeface="맑은 고딕"/>
            </a:endParaRPr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2C2C6208-9103-CBEA-0975-F26FE90FB00D}"/>
              </a:ext>
            </a:extLst>
          </p:cNvPr>
          <p:cNvSpPr/>
          <p:nvPr/>
        </p:nvSpPr>
        <p:spPr>
          <a:xfrm>
            <a:off x="12029624" y="2391539"/>
            <a:ext cx="5770305" cy="1526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813"/>
              </a:lnSpc>
            </a:pPr>
            <a:r>
              <a:rPr lang="ko-KR" altLang="en-US" sz="1750" dirty="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로그인 화면을 보여줍니다.</a:t>
            </a:r>
          </a:p>
          <a:p>
            <a:pPr>
              <a:lnSpc>
                <a:spcPts val="2813"/>
              </a:lnSpc>
            </a:pPr>
            <a:r>
              <a:rPr lang="ko-KR" altLang="en-US" sz="1750" dirty="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회원 계정이 없을 경우 회원가입을 해야 한다.</a:t>
            </a:r>
          </a:p>
          <a:p>
            <a:pPr>
              <a:lnSpc>
                <a:spcPts val="2813"/>
              </a:lnSpc>
            </a:pPr>
            <a:r>
              <a:rPr lang="ko-KR" altLang="en-US" sz="1750" dirty="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카카오 간편 로그인도 가능하며 아이디/비밀번호도 찾을 수 </a:t>
            </a:r>
            <a:r>
              <a:rPr lang="ko-KR" altLang="en-US" sz="1750" dirty="0" smtClean="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있습니다</a:t>
            </a:r>
            <a:r>
              <a:rPr lang="ko-KR" altLang="en-US" sz="1750" dirty="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.</a:t>
            </a:r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BCAEF10E-E3CE-FB29-7C0B-C25C8134374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90000"/>
          </a:blip>
          <a:stretch>
            <a:fillRect/>
          </a:stretch>
        </p:blipFill>
        <p:spPr>
          <a:xfrm>
            <a:off x="18148300" y="9804400"/>
            <a:ext cx="139700" cy="482600"/>
          </a:xfrm>
          <a:prstGeom prst="rect">
            <a:avLst/>
          </a:prstGeom>
        </p:spPr>
      </p:pic>
      <p:sp>
        <p:nvSpPr>
          <p:cNvPr id="10" name="TextBox 23"/>
          <p:cNvSpPr txBox="1"/>
          <p:nvPr/>
        </p:nvSpPr>
        <p:spPr>
          <a:xfrm>
            <a:off x="17665700" y="9728200"/>
            <a:ext cx="342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dirty="0" smtClean="0">
                <a:solidFill>
                  <a:srgbClr val="173460"/>
                </a:solidFill>
                <a:latin typeface="+mj-ea"/>
                <a:ea typeface="+mj-ea"/>
              </a:rPr>
              <a:t>12</a:t>
            </a:r>
            <a:endParaRPr lang="en-US" sz="1800" b="0" i="0" u="none" strike="noStrike" dirty="0">
              <a:solidFill>
                <a:srgbClr val="17346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0335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6813" y="454765"/>
            <a:ext cx="9792387" cy="697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438"/>
              </a:lnSpc>
            </a:pPr>
            <a:r>
              <a:rPr lang="en-US" sz="4400" dirty="0" err="1">
                <a:solidFill>
                  <a:srgbClr val="403CCF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주요기능</a:t>
            </a:r>
            <a:r>
              <a:rPr lang="en-US" sz="4400" dirty="0">
                <a:solidFill>
                  <a:srgbClr val="403CCF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 </a:t>
            </a:r>
            <a:r>
              <a:rPr lang="en-US" sz="4400" dirty="0" err="1">
                <a:solidFill>
                  <a:srgbClr val="403CCF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화면</a:t>
            </a:r>
            <a:r>
              <a:rPr lang="en-US" sz="4400" dirty="0">
                <a:solidFill>
                  <a:srgbClr val="403CCF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 (</a:t>
            </a:r>
            <a:r>
              <a:rPr lang="ko-KR" altLang="en-US" sz="4400" dirty="0">
                <a:solidFill>
                  <a:srgbClr val="403CCF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아이디</a:t>
            </a:r>
            <a:r>
              <a:rPr lang="en-US" sz="4400" dirty="0">
                <a:solidFill>
                  <a:srgbClr val="403CCF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/</a:t>
            </a:r>
            <a:r>
              <a:rPr lang="ko-KR" altLang="en-US" sz="4400" dirty="0">
                <a:solidFill>
                  <a:srgbClr val="403CCF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비밀번호</a:t>
            </a:r>
            <a:r>
              <a:rPr lang="en-US" sz="4400" dirty="0">
                <a:solidFill>
                  <a:srgbClr val="403CCF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 </a:t>
            </a:r>
            <a:r>
              <a:rPr lang="ko-KR" altLang="en-US" sz="4400" dirty="0">
                <a:solidFill>
                  <a:srgbClr val="403CCF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찾기</a:t>
            </a:r>
            <a:r>
              <a:rPr lang="en-US" sz="4400" dirty="0">
                <a:solidFill>
                  <a:srgbClr val="403CCF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)</a:t>
            </a:r>
            <a:endParaRPr lang="en-US" sz="4400" dirty="0">
              <a:solidFill>
                <a:srgbClr val="403CCF"/>
              </a:solidFill>
              <a:latin typeface="Libre Baskerville"/>
            </a:endParaRPr>
          </a:p>
        </p:txBody>
      </p:sp>
      <p:sp>
        <p:nvSpPr>
          <p:cNvPr id="7" name="Shape 1">
            <a:extLst>
              <a:ext uri="{FF2B5EF4-FFF2-40B4-BE49-F238E27FC236}">
                <a16:creationId xmlns:a16="http://schemas.microsoft.com/office/drawing/2014/main" id="{6923AE9B-73FF-C4D0-8947-2E6A38710002}"/>
              </a:ext>
            </a:extLst>
          </p:cNvPr>
          <p:cNvSpPr/>
          <p:nvPr/>
        </p:nvSpPr>
        <p:spPr>
          <a:xfrm>
            <a:off x="8811432" y="6677232"/>
            <a:ext cx="6268719" cy="2608367"/>
          </a:xfrm>
          <a:prstGeom prst="roundRect">
            <a:avLst>
              <a:gd name="adj" fmla="val 1674"/>
            </a:avLst>
          </a:prstGeom>
          <a:solidFill>
            <a:srgbClr val="EAE8F3"/>
          </a:solidFill>
          <a:ln/>
        </p:spPr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11DA931B-C50F-1C35-2514-859F5EE3C8F2}"/>
              </a:ext>
            </a:extLst>
          </p:cNvPr>
          <p:cNvSpPr/>
          <p:nvPr/>
        </p:nvSpPr>
        <p:spPr>
          <a:xfrm>
            <a:off x="9092548" y="7160904"/>
            <a:ext cx="4136531" cy="305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688"/>
              </a:lnSpc>
            </a:pPr>
            <a:r>
              <a:rPr lang="ko-KR" altLang="en-US" sz="3600" dirty="0">
                <a:solidFill>
                  <a:srgbClr val="49495A"/>
                </a:solidFill>
                <a:latin typeface="Libre Baskerville"/>
                <a:ea typeface="맑은 고딕"/>
              </a:rPr>
              <a:t>아이디/비밀번호 찾기</a:t>
            </a:r>
            <a:endParaRPr lang="en-US" altLang="ko-KR" sz="3600" dirty="0">
              <a:solidFill>
                <a:srgbClr val="49495A"/>
              </a:solidFill>
              <a:latin typeface="Libre Baskerville"/>
              <a:ea typeface="맑은 고딕"/>
            </a:endParaRPr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6878CAE8-67F8-CBEF-4537-83D9CD790A91}"/>
              </a:ext>
            </a:extLst>
          </p:cNvPr>
          <p:cNvSpPr/>
          <p:nvPr/>
        </p:nvSpPr>
        <p:spPr>
          <a:xfrm>
            <a:off x="9092548" y="7759299"/>
            <a:ext cx="5692018" cy="1346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813"/>
              </a:lnSpc>
            </a:pPr>
            <a:r>
              <a:rPr lang="ko-KR" altLang="en-US" sz="1750" dirty="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이름과 이메일을 입력하면 아이디를 찾을 수 있고,</a:t>
            </a:r>
          </a:p>
          <a:p>
            <a:pPr>
              <a:lnSpc>
                <a:spcPts val="2813"/>
              </a:lnSpc>
            </a:pPr>
            <a:r>
              <a:rPr lang="ko-KR" altLang="en-US" sz="1750" dirty="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아이디와 이메일을 입력하면 비밀번호를 찾을 수 </a:t>
            </a:r>
            <a:r>
              <a:rPr lang="ko-KR" altLang="en-US" sz="1750" dirty="0" smtClean="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있습니다.</a:t>
            </a:r>
            <a:endParaRPr lang="ko-KR" altLang="en-US" sz="1750" dirty="0">
              <a:solidFill>
                <a:srgbClr val="49495A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12" name="Picture 11" descr="A screenshot of a phone&#10;&#10;Description automatically generated">
            <a:extLst>
              <a:ext uri="{FF2B5EF4-FFF2-40B4-BE49-F238E27FC236}">
                <a16:creationId xmlns:a16="http://schemas.microsoft.com/office/drawing/2014/main" id="{B62E3E92-328F-64C0-2D7A-FDBB5DCE4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29" y="1520745"/>
            <a:ext cx="6241286" cy="782424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1432" y="1520745"/>
            <a:ext cx="4878577" cy="47606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AEF10E-E3CE-FB29-7C0B-C25C8134374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18148300" y="9804400"/>
            <a:ext cx="139700" cy="482600"/>
          </a:xfrm>
          <a:prstGeom prst="rect">
            <a:avLst/>
          </a:prstGeom>
        </p:spPr>
      </p:pic>
      <p:sp>
        <p:nvSpPr>
          <p:cNvPr id="10" name="TextBox 23"/>
          <p:cNvSpPr txBox="1"/>
          <p:nvPr/>
        </p:nvSpPr>
        <p:spPr>
          <a:xfrm>
            <a:off x="17665700" y="9728200"/>
            <a:ext cx="342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dirty="0" smtClean="0">
                <a:solidFill>
                  <a:srgbClr val="173460"/>
                </a:solidFill>
                <a:latin typeface="+mj-ea"/>
                <a:ea typeface="+mj-ea"/>
              </a:rPr>
              <a:t>13</a:t>
            </a:r>
            <a:endParaRPr lang="en-US" sz="1800" b="0" i="0" u="none" strike="noStrike" dirty="0">
              <a:solidFill>
                <a:srgbClr val="17346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0763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28600" y="900783"/>
            <a:ext cx="6552740" cy="508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750"/>
              </a:lnSpc>
              <a:buNone/>
            </a:pPr>
            <a:r>
              <a:rPr lang="en-US" sz="4400" dirty="0">
                <a:solidFill>
                  <a:srgbClr val="403CCF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주요기능 화면 (메인 </a:t>
            </a:r>
            <a:r>
              <a:rPr lang="ko-KR" altLang="en-US" sz="4400" dirty="0">
                <a:solidFill>
                  <a:srgbClr val="403CCF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스토리</a:t>
            </a:r>
            <a:r>
              <a:rPr lang="en-US" sz="4400" dirty="0">
                <a:solidFill>
                  <a:srgbClr val="403CCF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)</a:t>
            </a:r>
            <a:endParaRPr lang="en-US" sz="4400" dirty="0">
              <a:latin typeface="Libre Baskerville"/>
              <a:ea typeface="Calibri"/>
              <a:cs typeface="Calibri"/>
            </a:endParaRPr>
          </a:p>
        </p:txBody>
      </p:sp>
      <p:pic>
        <p:nvPicPr>
          <p:cNvPr id="2" name="Picture 1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98AF277D-3CC9-C8CD-EBAF-E6CF65ED9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491147"/>
            <a:ext cx="8839200" cy="4090753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6078200" y="9715500"/>
            <a:ext cx="2209800" cy="457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BCAEF10E-E3CE-FB29-7C0B-C25C8134374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18148300" y="9804400"/>
            <a:ext cx="139700" cy="482600"/>
          </a:xfrm>
          <a:prstGeom prst="rect">
            <a:avLst/>
          </a:prstGeom>
        </p:spPr>
      </p:pic>
      <p:sp>
        <p:nvSpPr>
          <p:cNvPr id="8" name="TextBox 23"/>
          <p:cNvSpPr txBox="1"/>
          <p:nvPr/>
        </p:nvSpPr>
        <p:spPr>
          <a:xfrm>
            <a:off x="17665700" y="9728200"/>
            <a:ext cx="342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dirty="0" smtClean="0">
                <a:solidFill>
                  <a:srgbClr val="173460"/>
                </a:solidFill>
                <a:latin typeface="+mj-ea"/>
                <a:ea typeface="+mj-ea"/>
              </a:rPr>
              <a:t>14</a:t>
            </a:r>
            <a:endParaRPr lang="en-US" sz="1800" b="0" i="0" u="none" strike="noStrike" dirty="0">
              <a:solidFill>
                <a:srgbClr val="173460"/>
              </a:solidFill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0" y="3489918"/>
            <a:ext cx="8559800" cy="4076521"/>
          </a:xfrm>
          <a:prstGeom prst="rect">
            <a:avLst/>
          </a:prstGeom>
        </p:spPr>
      </p:pic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8" y="15977"/>
            <a:ext cx="18288000" cy="48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15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6044" y="488368"/>
            <a:ext cx="4050436" cy="616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38"/>
              </a:lnSpc>
              <a:buNone/>
            </a:pPr>
            <a:r>
              <a:rPr lang="en-US" sz="44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주요기능 화면 (프로필)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791" y="1385323"/>
            <a:ext cx="5257800" cy="568642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6404" y="1381151"/>
            <a:ext cx="5166537" cy="569059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905536" y="8445569"/>
            <a:ext cx="4104863" cy="888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사용자의 프로필 사진, 이름, </a:t>
            </a:r>
            <a:r>
              <a:rPr lang="en-US" sz="2000" dirty="0" err="1" smtClean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소개</a:t>
            </a:r>
            <a:endParaRPr lang="en-US" sz="2000" dirty="0" smtClean="0">
              <a:solidFill>
                <a:srgbClr val="49495A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등 기본 정보를 표시합니다.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9795080" y="7893845"/>
            <a:ext cx="1771948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88"/>
              </a:lnSpc>
              <a:buNone/>
            </a:pPr>
            <a:r>
              <a:rPr lang="ko-KR" altLang="en-US" sz="3600" dirty="0" smtClean="0">
                <a:solidFill>
                  <a:srgbClr val="403CCF"/>
                </a:solidFill>
                <a:latin typeface="Libre Baskerville"/>
                <a:ea typeface="맑은 고딕"/>
              </a:rPr>
              <a:t>프로필 수정</a:t>
            </a:r>
            <a:endParaRPr lang="en-US" sz="3600" dirty="0">
              <a:solidFill>
                <a:srgbClr val="403CCF"/>
              </a:solidFill>
              <a:latin typeface="Libre Baskerville"/>
            </a:endParaRPr>
          </a:p>
        </p:txBody>
      </p:sp>
      <p:sp>
        <p:nvSpPr>
          <p:cNvPr id="8" name="Text 4"/>
          <p:cNvSpPr/>
          <p:nvPr/>
        </p:nvSpPr>
        <p:spPr>
          <a:xfrm>
            <a:off x="9889816" y="8445569"/>
            <a:ext cx="4298292" cy="868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사용자의</a:t>
            </a:r>
            <a:r>
              <a:rPr lang="en-US" altLang="ko-KR" sz="2000" dirty="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ko-KR" altLang="en-US" sz="2000" dirty="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프로필</a:t>
            </a:r>
            <a:r>
              <a:rPr lang="en-US" altLang="ko-KR" sz="2000" dirty="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ko-KR" altLang="en-US" sz="2000" dirty="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사진</a:t>
            </a:r>
            <a:r>
              <a:rPr lang="en-US" sz="2000" dirty="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,</a:t>
            </a:r>
            <a:r>
              <a:rPr lang="en-US" altLang="ko-KR" sz="2000" dirty="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ko-KR" altLang="en-US" sz="2000" dirty="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이름</a:t>
            </a:r>
            <a:r>
              <a:rPr lang="en-US" sz="2000" dirty="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, </a:t>
            </a:r>
            <a:r>
              <a:rPr lang="ko-KR" altLang="en-US" sz="2000" dirty="0">
                <a:solidFill>
                  <a:srgbClr val="49495A"/>
                </a:solidFill>
                <a:latin typeface="Open Sans"/>
                <a:ea typeface="Open Sans" pitchFamily="34" charset="-122"/>
                <a:cs typeface="Open Sans"/>
              </a:rPr>
              <a:t>소개</a:t>
            </a:r>
            <a:r>
              <a:rPr lang="en-US" sz="2000" dirty="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ko-KR" altLang="en-US" sz="2000" dirty="0" smtClean="0">
                <a:solidFill>
                  <a:srgbClr val="49495A"/>
                </a:solidFill>
                <a:latin typeface="Open Sans"/>
                <a:ea typeface="Open Sans" pitchFamily="34" charset="-122"/>
                <a:cs typeface="Open Sans"/>
              </a:rPr>
              <a:t>등</a:t>
            </a:r>
            <a:endParaRPr lang="en-US" altLang="ko-KR" sz="2000" dirty="0" smtClean="0">
              <a:solidFill>
                <a:srgbClr val="49495A"/>
              </a:solidFill>
              <a:latin typeface="Open Sans"/>
              <a:ea typeface="Open Sans" pitchFamily="34" charset="-122"/>
              <a:cs typeface="Open Sans"/>
            </a:endParaRPr>
          </a:p>
          <a:p>
            <a:r>
              <a:rPr lang="en-US" sz="2000" dirty="0" smtClean="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ko-KR" altLang="en-US" sz="2000" dirty="0">
                <a:solidFill>
                  <a:srgbClr val="49495A"/>
                </a:solidFill>
                <a:latin typeface="Open Sans"/>
                <a:ea typeface="Open Sans" pitchFamily="34" charset="-122"/>
                <a:cs typeface="Open Sans"/>
              </a:rPr>
              <a:t>기본</a:t>
            </a:r>
            <a:r>
              <a:rPr lang="en-US" sz="2000" dirty="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ko-KR" altLang="en-US" sz="2000" dirty="0">
                <a:solidFill>
                  <a:srgbClr val="49495A"/>
                </a:solidFill>
                <a:latin typeface="Open Sans"/>
                <a:ea typeface="Open Sans" pitchFamily="34" charset="-122"/>
                <a:cs typeface="Open Sans"/>
              </a:rPr>
              <a:t>정보를</a:t>
            </a:r>
            <a:r>
              <a:rPr lang="en-US" sz="2000" dirty="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ko-KR" altLang="en-US" sz="2000" dirty="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수정합니다</a:t>
            </a:r>
            <a:r>
              <a:rPr lang="en-US" sz="2000" dirty="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.</a:t>
            </a:r>
            <a:endParaRPr lang="en-US" sz="2000" dirty="0">
              <a:latin typeface="Open Sans"/>
              <a:ea typeface="Open Sans"/>
              <a:cs typeface="Open Sans"/>
            </a:endParaRPr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BCAEF10E-E3CE-FB29-7C0B-C25C8134374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18148300" y="9804400"/>
            <a:ext cx="139700" cy="482600"/>
          </a:xfrm>
          <a:prstGeom prst="rect">
            <a:avLst/>
          </a:prstGeom>
        </p:spPr>
      </p:pic>
      <p:sp>
        <p:nvSpPr>
          <p:cNvPr id="10" name="TextBox 23"/>
          <p:cNvSpPr txBox="1"/>
          <p:nvPr/>
        </p:nvSpPr>
        <p:spPr>
          <a:xfrm>
            <a:off x="17665700" y="9728200"/>
            <a:ext cx="342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dirty="0" smtClean="0">
                <a:solidFill>
                  <a:srgbClr val="173460"/>
                </a:solidFill>
                <a:latin typeface="+mj-ea"/>
                <a:ea typeface="+mj-ea"/>
              </a:rPr>
              <a:t>15</a:t>
            </a:r>
            <a:endParaRPr lang="en-US" sz="1800" b="0" i="0" u="none" strike="noStrike" dirty="0">
              <a:solidFill>
                <a:srgbClr val="173460"/>
              </a:solidFill>
              <a:latin typeface="+mj-ea"/>
              <a:ea typeface="+mj-ea"/>
            </a:endParaRPr>
          </a:p>
        </p:txBody>
      </p:sp>
      <p:sp>
        <p:nvSpPr>
          <p:cNvPr id="12" name="Text 3"/>
          <p:cNvSpPr/>
          <p:nvPr/>
        </p:nvSpPr>
        <p:spPr>
          <a:xfrm>
            <a:off x="2806377" y="7886701"/>
            <a:ext cx="1771948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88"/>
              </a:lnSpc>
              <a:buNone/>
            </a:pPr>
            <a:r>
              <a:rPr lang="ko-KR" altLang="en-US" sz="3600" dirty="0" smtClean="0">
                <a:solidFill>
                  <a:srgbClr val="403CCF"/>
                </a:solidFill>
                <a:latin typeface="Libre Baskerville"/>
                <a:ea typeface="맑은 고딕"/>
              </a:rPr>
              <a:t>프로필 정보</a:t>
            </a:r>
            <a:endParaRPr lang="en-US" sz="3600" dirty="0">
              <a:solidFill>
                <a:srgbClr val="403CCF"/>
              </a:solidFill>
              <a:latin typeface="Libre Baskerville"/>
            </a:endParaRPr>
          </a:p>
        </p:txBody>
      </p:sp>
    </p:spTree>
    <p:extLst>
      <p:ext uri="{BB962C8B-B14F-4D97-AF65-F5344CB8AC3E}">
        <p14:creationId xmlns:p14="http://schemas.microsoft.com/office/powerpoint/2010/main" val="99577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38185" y="419100"/>
            <a:ext cx="7277405" cy="629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500"/>
              </a:lnSpc>
              <a:buNone/>
            </a:pPr>
            <a:r>
              <a:rPr lang="en-US" sz="44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주요기능 화면 (스토리 제작)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13182600" y="1997642"/>
            <a:ext cx="411510" cy="411510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6" name="Text 2"/>
          <p:cNvSpPr/>
          <p:nvPr/>
        </p:nvSpPr>
        <p:spPr>
          <a:xfrm>
            <a:off x="13327113" y="2066103"/>
            <a:ext cx="122336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125"/>
              </a:lnSpc>
              <a:buNone/>
            </a:pPr>
            <a:r>
              <a:rPr lang="en-US" sz="2125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125" dirty="0"/>
          </a:p>
        </p:txBody>
      </p:sp>
      <p:sp>
        <p:nvSpPr>
          <p:cNvPr id="7" name="Text 3"/>
          <p:cNvSpPr/>
          <p:nvPr/>
        </p:nvSpPr>
        <p:spPr>
          <a:xfrm>
            <a:off x="13777019" y="2105472"/>
            <a:ext cx="2286298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50"/>
              </a:lnSpc>
              <a:buNone/>
            </a:pPr>
            <a:r>
              <a:rPr lang="en-US" sz="36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스토리 작성</a:t>
            </a:r>
            <a:endParaRPr lang="en-US" sz="3600" dirty="0"/>
          </a:p>
        </p:txBody>
      </p:sp>
      <p:sp>
        <p:nvSpPr>
          <p:cNvPr id="8" name="Text 4"/>
          <p:cNvSpPr/>
          <p:nvPr/>
        </p:nvSpPr>
        <p:spPr>
          <a:xfrm>
            <a:off x="13884849" y="2511690"/>
            <a:ext cx="4108732" cy="574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5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사용자가 새로운 스토리를 작성할 수 있는 인터페이스를 제공합니다.</a:t>
            </a:r>
            <a:endParaRPr lang="en-US" sz="2000" dirty="0"/>
          </a:p>
        </p:txBody>
      </p:sp>
      <p:sp>
        <p:nvSpPr>
          <p:cNvPr id="9" name="Shape 5"/>
          <p:cNvSpPr/>
          <p:nvPr/>
        </p:nvSpPr>
        <p:spPr>
          <a:xfrm>
            <a:off x="13194125" y="4199458"/>
            <a:ext cx="411510" cy="411510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10" name="Text 6"/>
          <p:cNvSpPr/>
          <p:nvPr/>
        </p:nvSpPr>
        <p:spPr>
          <a:xfrm>
            <a:off x="13315272" y="4267919"/>
            <a:ext cx="169069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125"/>
              </a:lnSpc>
              <a:buNone/>
            </a:pPr>
            <a:r>
              <a:rPr lang="en-US" sz="2125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125" dirty="0"/>
          </a:p>
        </p:txBody>
      </p:sp>
      <p:sp>
        <p:nvSpPr>
          <p:cNvPr id="11" name="Text 7"/>
          <p:cNvSpPr/>
          <p:nvPr/>
        </p:nvSpPr>
        <p:spPr>
          <a:xfrm>
            <a:off x="13713064" y="4274939"/>
            <a:ext cx="2286298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50"/>
              </a:lnSpc>
              <a:buNone/>
            </a:pPr>
            <a:r>
              <a:rPr lang="en-US" sz="36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미디어 추가</a:t>
            </a:r>
            <a:endParaRPr lang="en-US" sz="3600" dirty="0"/>
          </a:p>
        </p:txBody>
      </p:sp>
      <p:sp>
        <p:nvSpPr>
          <p:cNvPr id="12" name="Text 8"/>
          <p:cNvSpPr/>
          <p:nvPr/>
        </p:nvSpPr>
        <p:spPr>
          <a:xfrm>
            <a:off x="13889489" y="4633744"/>
            <a:ext cx="4099451" cy="676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50"/>
              </a:lnSpc>
              <a:buNone/>
            </a:pPr>
            <a:r>
              <a:rPr lang="en-US" sz="2000" dirty="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텍스트뿐만</a:t>
            </a:r>
            <a:r>
              <a:rPr lang="en-US" sz="2000" dirty="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000" dirty="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아니라</a:t>
            </a:r>
            <a:r>
              <a:rPr lang="en-US" sz="2000" dirty="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ko-KR" altLang="en-US" sz="2000" dirty="0">
                <a:solidFill>
                  <a:srgbClr val="49495A"/>
                </a:solidFill>
                <a:latin typeface="Open Sans"/>
                <a:ea typeface="Open Sans" pitchFamily="34" charset="-122"/>
                <a:cs typeface="Open Sans"/>
              </a:rPr>
              <a:t>이미지를</a:t>
            </a:r>
            <a:r>
              <a:rPr lang="en-US" sz="2000" dirty="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000" dirty="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스토리에</a:t>
            </a:r>
            <a:r>
              <a:rPr lang="en-US" sz="2000" dirty="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000" dirty="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추가할</a:t>
            </a:r>
            <a:r>
              <a:rPr lang="en-US" sz="2000" dirty="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수 있습니다.</a:t>
            </a:r>
            <a:endParaRPr lang="en-US" sz="200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13149504" y="6253339"/>
            <a:ext cx="411510" cy="411510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14" name="Text 10"/>
          <p:cNvSpPr/>
          <p:nvPr/>
        </p:nvSpPr>
        <p:spPr>
          <a:xfrm>
            <a:off x="13270651" y="6321800"/>
            <a:ext cx="169069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125"/>
              </a:lnSpc>
              <a:buNone/>
            </a:pPr>
            <a:r>
              <a:rPr lang="en-US" sz="2125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125" dirty="0"/>
          </a:p>
        </p:txBody>
      </p:sp>
      <p:sp>
        <p:nvSpPr>
          <p:cNvPr id="15" name="Text 11"/>
          <p:cNvSpPr/>
          <p:nvPr/>
        </p:nvSpPr>
        <p:spPr>
          <a:xfrm>
            <a:off x="13668442" y="6339603"/>
            <a:ext cx="2286298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50"/>
              </a:lnSpc>
              <a:buNone/>
            </a:pPr>
            <a:r>
              <a:rPr lang="en-US" sz="36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편집 도구</a:t>
            </a:r>
            <a:endParaRPr lang="en-US" sz="36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85" y="1532140"/>
            <a:ext cx="5991405" cy="63889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 12"/>
          <p:cNvSpPr/>
          <p:nvPr/>
        </p:nvSpPr>
        <p:spPr>
          <a:xfrm>
            <a:off x="13891673" y="6704060"/>
            <a:ext cx="4108732" cy="563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50"/>
              </a:lnSpc>
            </a:pPr>
            <a:r>
              <a:rPr lang="ko-KR" altLang="en-US" sz="2000" dirty="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스토리 제작 시 사용자의 눈에 맞게</a:t>
            </a:r>
            <a:endParaRPr lang="en-US" sz="2000" dirty="0">
              <a:solidFill>
                <a:srgbClr val="49495A"/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ts val="2250"/>
              </a:lnSpc>
            </a:pPr>
            <a:r>
              <a:rPr lang="ko-KR" altLang="en-US" sz="2000" dirty="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 </a:t>
            </a:r>
            <a:r>
              <a:rPr lang="ko-KR" altLang="en-US" sz="2000" dirty="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다크모드도</a:t>
            </a:r>
            <a:r>
              <a:rPr lang="ko-KR" altLang="en-US" sz="2000" dirty="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제공되고 있습니다.</a:t>
            </a:r>
            <a:endParaRPr lang="en-US" sz="2000" dirty="0">
              <a:solidFill>
                <a:srgbClr val="49495A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416F817-D759-0C72-0F53-FD9D8503E2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606" t="-200" r="22249" b="-618"/>
          <a:stretch/>
        </p:blipFill>
        <p:spPr>
          <a:xfrm>
            <a:off x="6544754" y="1529219"/>
            <a:ext cx="6238044" cy="6391649"/>
          </a:xfrm>
          <a:prstGeom prst="rect">
            <a:avLst/>
          </a:prstGeom>
        </p:spPr>
      </p:pic>
      <p:pic>
        <p:nvPicPr>
          <p:cNvPr id="17" name="Picture 7">
            <a:extLst>
              <a:ext uri="{FF2B5EF4-FFF2-40B4-BE49-F238E27FC236}">
                <a16:creationId xmlns:a16="http://schemas.microsoft.com/office/drawing/2014/main" id="{BCAEF10E-E3CE-FB29-7C0B-C25C8134374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18148300" y="9804400"/>
            <a:ext cx="139700" cy="482600"/>
          </a:xfrm>
          <a:prstGeom prst="rect">
            <a:avLst/>
          </a:prstGeom>
        </p:spPr>
      </p:pic>
      <p:sp>
        <p:nvSpPr>
          <p:cNvPr id="18" name="TextBox 23"/>
          <p:cNvSpPr txBox="1"/>
          <p:nvPr/>
        </p:nvSpPr>
        <p:spPr>
          <a:xfrm>
            <a:off x="17665700" y="9728200"/>
            <a:ext cx="342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dirty="0" smtClean="0">
                <a:solidFill>
                  <a:srgbClr val="173460"/>
                </a:solidFill>
                <a:latin typeface="+mj-ea"/>
                <a:ea typeface="+mj-ea"/>
              </a:rPr>
              <a:t>16</a:t>
            </a:r>
            <a:endParaRPr lang="en-US" sz="1800" b="0" i="0" u="none" strike="noStrike" dirty="0">
              <a:solidFill>
                <a:srgbClr val="17346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07601" y="481268"/>
            <a:ext cx="4848337" cy="486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38"/>
              </a:lnSpc>
              <a:buNone/>
            </a:pPr>
            <a:r>
              <a:rPr lang="en-US" sz="44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주요기능 화면 (스토리 제작)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968" y="1335443"/>
            <a:ext cx="5503832" cy="5025066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1337094"/>
            <a:ext cx="5401574" cy="5025606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272" y="6849642"/>
            <a:ext cx="354360" cy="35436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838200" y="7429768"/>
            <a:ext cx="1771948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88"/>
              </a:lnSpc>
              <a:buNone/>
            </a:pPr>
            <a:r>
              <a:rPr lang="en-US" sz="36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텍스트 편집</a:t>
            </a:r>
            <a:endParaRPr lang="en-US" sz="3600" dirty="0"/>
          </a:p>
        </p:txBody>
      </p:sp>
      <p:sp>
        <p:nvSpPr>
          <p:cNvPr id="8" name="Text 2"/>
          <p:cNvSpPr/>
          <p:nvPr/>
        </p:nvSpPr>
        <p:spPr>
          <a:xfrm>
            <a:off x="1050435" y="7712338"/>
            <a:ext cx="4293946" cy="648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스토리의 텍스트를 자유롭게 </a:t>
            </a:r>
            <a:r>
              <a:rPr lang="en-US" sz="2000" dirty="0" err="1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편집하고</a:t>
            </a: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endParaRPr lang="en-US" sz="2000" dirty="0" smtClean="0">
              <a:solidFill>
                <a:srgbClr val="49495A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l">
              <a:buNone/>
            </a:pPr>
            <a:r>
              <a:rPr lang="en-US" sz="2000" dirty="0" err="1" smtClean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스타일을</a:t>
            </a:r>
            <a:r>
              <a:rPr lang="en-US" sz="2000" dirty="0" smtClean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적용할 수 있습니다.</a:t>
            </a:r>
            <a:endParaRPr lang="en-US" sz="2000" dirty="0"/>
          </a:p>
        </p:txBody>
      </p:sp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3244" y="6866521"/>
            <a:ext cx="354360" cy="354360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6900112" y="7429768"/>
            <a:ext cx="1771948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88"/>
              </a:lnSpc>
              <a:buNone/>
            </a:pPr>
            <a:r>
              <a:rPr lang="en-US" sz="36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이미지 추가</a:t>
            </a:r>
            <a:endParaRPr lang="en-US" sz="3600" dirty="0"/>
          </a:p>
        </p:txBody>
      </p:sp>
      <p:sp>
        <p:nvSpPr>
          <p:cNvPr id="11" name="Text 4"/>
          <p:cNvSpPr/>
          <p:nvPr/>
        </p:nvSpPr>
        <p:spPr>
          <a:xfrm>
            <a:off x="7051074" y="7714639"/>
            <a:ext cx="437944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5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스토리에 관련 이미지를 </a:t>
            </a:r>
            <a:r>
              <a:rPr lang="en-US" sz="1800" dirty="0" err="1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추가하여</a:t>
            </a:r>
            <a:r>
              <a:rPr lang="en-US" sz="18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endParaRPr lang="en-US" sz="1800" dirty="0" smtClean="0">
              <a:solidFill>
                <a:srgbClr val="49495A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l">
              <a:lnSpc>
                <a:spcPts val="1750"/>
              </a:lnSpc>
              <a:buNone/>
            </a:pPr>
            <a:r>
              <a:rPr lang="en-US" sz="1800" dirty="0" err="1" smtClean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시각적</a:t>
            </a:r>
            <a:r>
              <a:rPr lang="en-US" sz="1800" dirty="0" smtClean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8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효과를 높일 수 있습니다.</a:t>
            </a:r>
            <a:endParaRPr lang="en-US" sz="1800" dirty="0"/>
          </a:p>
        </p:txBody>
      </p:sp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75846" y="6849642"/>
            <a:ext cx="354360" cy="354360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12441241" y="7662033"/>
            <a:ext cx="3861923" cy="648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작성이</a:t>
            </a:r>
            <a:r>
              <a:rPr lang="en-US" sz="2000" dirty="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000" dirty="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완료된</a:t>
            </a:r>
            <a:r>
              <a:rPr lang="en-US" sz="2000" dirty="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000" dirty="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스토리를</a:t>
            </a:r>
            <a:r>
              <a:rPr lang="en-US" sz="2000" dirty="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 </a:t>
            </a:r>
            <a:endParaRPr lang="en-US" sz="2000" dirty="0" smtClean="0">
              <a:solidFill>
                <a:srgbClr val="49495A"/>
              </a:solidFill>
              <a:latin typeface="Open Sans"/>
              <a:ea typeface="Open Sans"/>
              <a:cs typeface="Open Sans"/>
            </a:endParaRPr>
          </a:p>
          <a:p>
            <a:r>
              <a:rPr lang="ko-KR" altLang="en-US" sz="2000" dirty="0" smtClean="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저장</a:t>
            </a:r>
            <a:r>
              <a:rPr lang="en-US" altLang="ko-KR" sz="2000" dirty="0" smtClean="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altLang="ko-KR" sz="2000" dirty="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하거나</a:t>
            </a:r>
            <a:r>
              <a:rPr lang="en-US" altLang="ko-KR" sz="2000" dirty="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 </a:t>
            </a:r>
            <a:r>
              <a:rPr lang="en-US" altLang="ko-KR" sz="2000" dirty="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제출</a:t>
            </a:r>
            <a:r>
              <a:rPr lang="en-US" altLang="ko-KR" sz="2000" dirty="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ko-KR" altLang="en-US" sz="2000" dirty="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할</a:t>
            </a:r>
            <a:r>
              <a:rPr lang="en-US" sz="2000" dirty="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수 </a:t>
            </a:r>
            <a:r>
              <a:rPr lang="en-US" sz="2000" dirty="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있습니다</a:t>
            </a:r>
            <a:r>
              <a:rPr lang="en-US" sz="2000" dirty="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.</a:t>
            </a:r>
            <a:endParaRPr lang="en-US" sz="2000" dirty="0">
              <a:latin typeface="Open Sans"/>
              <a:ea typeface="Open Sans"/>
              <a:cs typeface="Open Sans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B5DB592-FB52-9E54-3A57-A035D206B32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3623" t="11106" r="24221" b="263"/>
          <a:stretch/>
        </p:blipFill>
        <p:spPr>
          <a:xfrm>
            <a:off x="403052" y="1337095"/>
            <a:ext cx="6079386" cy="49764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7">
            <a:extLst>
              <a:ext uri="{FF2B5EF4-FFF2-40B4-BE49-F238E27FC236}">
                <a16:creationId xmlns:a16="http://schemas.microsoft.com/office/drawing/2014/main" id="{BCAEF10E-E3CE-FB29-7C0B-C25C81343745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90000"/>
          </a:blip>
          <a:stretch>
            <a:fillRect/>
          </a:stretch>
        </p:blipFill>
        <p:spPr>
          <a:xfrm>
            <a:off x="18148300" y="9804400"/>
            <a:ext cx="139700" cy="482600"/>
          </a:xfrm>
          <a:prstGeom prst="rect">
            <a:avLst/>
          </a:prstGeom>
        </p:spPr>
      </p:pic>
      <p:sp>
        <p:nvSpPr>
          <p:cNvPr id="19" name="TextBox 23"/>
          <p:cNvSpPr txBox="1"/>
          <p:nvPr/>
        </p:nvSpPr>
        <p:spPr>
          <a:xfrm>
            <a:off x="17665700" y="9728200"/>
            <a:ext cx="342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dirty="0" smtClean="0">
                <a:solidFill>
                  <a:srgbClr val="173460"/>
                </a:solidFill>
                <a:latin typeface="+mj-ea"/>
                <a:ea typeface="+mj-ea"/>
              </a:rPr>
              <a:t>17</a:t>
            </a:r>
            <a:endParaRPr lang="en-US" sz="1800" b="0" i="0" u="none" strike="noStrike" dirty="0">
              <a:solidFill>
                <a:srgbClr val="173460"/>
              </a:solidFill>
              <a:latin typeface="+mj-ea"/>
              <a:ea typeface="+mj-ea"/>
            </a:endParaRPr>
          </a:p>
        </p:txBody>
      </p:sp>
      <p:sp>
        <p:nvSpPr>
          <p:cNvPr id="20" name="Text 3"/>
          <p:cNvSpPr/>
          <p:nvPr/>
        </p:nvSpPr>
        <p:spPr>
          <a:xfrm>
            <a:off x="12175846" y="7417882"/>
            <a:ext cx="1771948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88"/>
              </a:lnSpc>
              <a:buNone/>
            </a:pPr>
            <a:r>
              <a:rPr lang="ko-KR" altLang="en-US" sz="3600" dirty="0" smtClean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제출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4920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81000" y="582301"/>
            <a:ext cx="5282388" cy="500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38"/>
              </a:lnSpc>
              <a:buNone/>
            </a:pPr>
            <a:r>
              <a:rPr lang="en-US" sz="44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주요기능 화면 (스토리 목록)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45" y="1516086"/>
            <a:ext cx="11710308" cy="58918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8700" y="1514475"/>
            <a:ext cx="5267325" cy="7515225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6668620" y="2797455"/>
            <a:ext cx="1771948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88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스토리 브라우징</a:t>
            </a:r>
            <a:endParaRPr lang="en-US" sz="1800" dirty="0"/>
          </a:p>
        </p:txBody>
      </p:sp>
      <p:sp>
        <p:nvSpPr>
          <p:cNvPr id="8" name="Text 2"/>
          <p:cNvSpPr/>
          <p:nvPr/>
        </p:nvSpPr>
        <p:spPr>
          <a:xfrm>
            <a:off x="7013678" y="3157808"/>
            <a:ext cx="4826053" cy="313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50"/>
              </a:lnSpc>
              <a:buNone/>
            </a:pPr>
            <a:r>
              <a:rPr lang="en-US" sz="1063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사용자가 작성한 모든 스토리를 한눈에 볼 수 있는 목록 화면을 제공합니다.</a:t>
            </a:r>
            <a:endParaRPr lang="en-US" sz="1063" dirty="0"/>
          </a:p>
        </p:txBody>
      </p:sp>
      <p:sp>
        <p:nvSpPr>
          <p:cNvPr id="10" name="Text 3"/>
          <p:cNvSpPr/>
          <p:nvPr/>
        </p:nvSpPr>
        <p:spPr>
          <a:xfrm>
            <a:off x="6668620" y="3963874"/>
            <a:ext cx="1771948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88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스토리 선택</a:t>
            </a:r>
            <a:endParaRPr lang="en-US" sz="1800" dirty="0"/>
          </a:p>
        </p:txBody>
      </p:sp>
      <p:sp>
        <p:nvSpPr>
          <p:cNvPr id="11" name="Text 4"/>
          <p:cNvSpPr/>
          <p:nvPr/>
        </p:nvSpPr>
        <p:spPr>
          <a:xfrm>
            <a:off x="7013678" y="4259529"/>
            <a:ext cx="4729005" cy="313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50"/>
              </a:lnSpc>
              <a:buNone/>
            </a:pPr>
            <a:r>
              <a:rPr lang="en-US" sz="1063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목록에서 원하는 스토리를 선택하여 상세 내용을 확인할 수 있습니다.</a:t>
            </a:r>
            <a:endParaRPr lang="en-US" sz="1063" dirty="0"/>
          </a:p>
        </p:txBody>
      </p:sp>
      <p:sp>
        <p:nvSpPr>
          <p:cNvPr id="13" name="Text 5"/>
          <p:cNvSpPr/>
          <p:nvPr/>
        </p:nvSpPr>
        <p:spPr>
          <a:xfrm>
            <a:off x="6668621" y="5087161"/>
            <a:ext cx="1771948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88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스토리 관리</a:t>
            </a:r>
            <a:endParaRPr lang="en-US" sz="1800" dirty="0"/>
          </a:p>
        </p:txBody>
      </p:sp>
      <p:sp>
        <p:nvSpPr>
          <p:cNvPr id="14" name="Text 6"/>
          <p:cNvSpPr/>
          <p:nvPr/>
        </p:nvSpPr>
        <p:spPr>
          <a:xfrm>
            <a:off x="7013678" y="5393599"/>
            <a:ext cx="472900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50"/>
              </a:lnSpc>
              <a:buNone/>
            </a:pPr>
            <a:r>
              <a:rPr lang="en-US" sz="1063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각 스토리에 대해 편집, 삭제, 공유 등의 관리 기능을 제공합니다.</a:t>
            </a:r>
            <a:endParaRPr lang="en-US" sz="1063" dirty="0"/>
          </a:p>
        </p:txBody>
      </p:sp>
      <p:sp>
        <p:nvSpPr>
          <p:cNvPr id="16" name="Text 7"/>
          <p:cNvSpPr/>
          <p:nvPr/>
        </p:nvSpPr>
        <p:spPr>
          <a:xfrm>
            <a:off x="6668620" y="6221233"/>
            <a:ext cx="1771948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88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정렬 및 필터링</a:t>
            </a:r>
            <a:endParaRPr lang="en-US" sz="1600" dirty="0"/>
          </a:p>
        </p:txBody>
      </p:sp>
      <p:sp>
        <p:nvSpPr>
          <p:cNvPr id="17" name="Text 8"/>
          <p:cNvSpPr/>
          <p:nvPr/>
        </p:nvSpPr>
        <p:spPr>
          <a:xfrm>
            <a:off x="7013678" y="6527669"/>
            <a:ext cx="4729006" cy="216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50"/>
              </a:lnSpc>
              <a:buNone/>
            </a:pPr>
            <a:r>
              <a:rPr lang="en-US" sz="1063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날짜, 인기도 등 다양한 기준으로 스토리를 정렬하거나 필터링할 수 있습니다.</a:t>
            </a:r>
            <a:endParaRPr lang="en-US" sz="1063" dirty="0"/>
          </a:p>
        </p:txBody>
      </p:sp>
      <p:pic>
        <p:nvPicPr>
          <p:cNvPr id="15" name="Picture 7">
            <a:extLst>
              <a:ext uri="{FF2B5EF4-FFF2-40B4-BE49-F238E27FC236}">
                <a16:creationId xmlns:a16="http://schemas.microsoft.com/office/drawing/2014/main" id="{BCAEF10E-E3CE-FB29-7C0B-C25C8134374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18148300" y="9804400"/>
            <a:ext cx="139700" cy="482600"/>
          </a:xfrm>
          <a:prstGeom prst="rect">
            <a:avLst/>
          </a:prstGeom>
        </p:spPr>
      </p:pic>
      <p:sp>
        <p:nvSpPr>
          <p:cNvPr id="18" name="TextBox 23"/>
          <p:cNvSpPr txBox="1"/>
          <p:nvPr/>
        </p:nvSpPr>
        <p:spPr>
          <a:xfrm>
            <a:off x="17665700" y="9728200"/>
            <a:ext cx="342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dirty="0" smtClean="0">
                <a:solidFill>
                  <a:srgbClr val="173460"/>
                </a:solidFill>
                <a:latin typeface="+mj-ea"/>
                <a:ea typeface="+mj-ea"/>
              </a:rPr>
              <a:t>18</a:t>
            </a:r>
            <a:endParaRPr lang="en-US" sz="1800" b="0" i="0" u="none" strike="noStrike" dirty="0">
              <a:solidFill>
                <a:srgbClr val="17346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3738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04800" y="419100"/>
            <a:ext cx="7522391" cy="663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875"/>
              </a:lnSpc>
              <a:buNone/>
            </a:pPr>
            <a:r>
              <a:rPr lang="en-US" sz="44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주요기능 화면 (관리자 페이지)</a:t>
            </a:r>
            <a:endParaRPr lang="en-US" sz="4400" dirty="0"/>
          </a:p>
        </p:txBody>
      </p:sp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1121CBD8-C1FA-79A1-4430-EFA928D45C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59" t="98" r="59" b="44241"/>
          <a:stretch/>
        </p:blipFill>
        <p:spPr>
          <a:xfrm>
            <a:off x="688560" y="2118960"/>
            <a:ext cx="16407495" cy="60440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BCAEF10E-E3CE-FB29-7C0B-C25C8134374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18148300" y="9804400"/>
            <a:ext cx="139700" cy="482600"/>
          </a:xfrm>
          <a:prstGeom prst="rect">
            <a:avLst/>
          </a:prstGeom>
        </p:spPr>
      </p:pic>
      <p:sp>
        <p:nvSpPr>
          <p:cNvPr id="5" name="TextBox 23"/>
          <p:cNvSpPr txBox="1"/>
          <p:nvPr/>
        </p:nvSpPr>
        <p:spPr>
          <a:xfrm>
            <a:off x="17665700" y="9728200"/>
            <a:ext cx="342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dirty="0" smtClean="0">
                <a:solidFill>
                  <a:srgbClr val="173460"/>
                </a:solidFill>
                <a:latin typeface="+mj-ea"/>
                <a:ea typeface="+mj-ea"/>
              </a:rPr>
              <a:t>19</a:t>
            </a:r>
            <a:endParaRPr lang="en-US" sz="1800" b="0" i="0" u="none" strike="noStrike" dirty="0">
              <a:solidFill>
                <a:srgbClr val="17346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r="57638"/>
          <a:stretch/>
        </p:blipFill>
        <p:spPr>
          <a:xfrm rot="5400000">
            <a:off x="1854200" y="5118100"/>
            <a:ext cx="3416300" cy="7150100"/>
          </a:xfrm>
          <a:prstGeom prst="rect">
            <a:avLst/>
          </a:prstGeom>
          <a:effectLst>
            <a:outerShdw blurRad="509185" dist="660029">
              <a:srgbClr val="FFFFFF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l="12179" r="-120" b="5108"/>
          <a:stretch/>
        </p:blipFill>
        <p:spPr>
          <a:xfrm rot="15060000">
            <a:off x="1137662" y="-1830859"/>
            <a:ext cx="15245012" cy="17160926"/>
          </a:xfrm>
          <a:prstGeom prst="rect">
            <a:avLst/>
          </a:prstGeom>
          <a:effectLst>
            <a:outerShdw blurRad="2995010" dist="800376" dir="11940000">
              <a:srgbClr val="FFFFFF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700" y="0"/>
            <a:ext cx="18313400" cy="190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5300" y="192268"/>
            <a:ext cx="11455400" cy="10109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90000"/>
          </a:blip>
          <a:stretch>
            <a:fillRect/>
          </a:stretch>
        </p:blipFill>
        <p:spPr>
          <a:xfrm>
            <a:off x="18148300" y="9804400"/>
            <a:ext cx="139700" cy="482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97000" y="1117600"/>
            <a:ext cx="56388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sz="8000" b="0" i="0" u="none" strike="noStrike" spc="-100" dirty="0">
                <a:solidFill>
                  <a:srgbClr val="173460"/>
                </a:solidFill>
                <a:latin typeface="+mn-ea"/>
              </a:rPr>
              <a:t>목차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687800" y="9716782"/>
            <a:ext cx="1257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173460"/>
                </a:solidFill>
                <a:latin typeface="+mn-ea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29800" y="1866900"/>
            <a:ext cx="6743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6160"/>
              </a:lnSpc>
            </a:pPr>
            <a:r>
              <a:rPr lang="ko-KR" altLang="en-US" sz="1600" b="0" i="0" u="none" strike="noStrike" dirty="0">
                <a:solidFill>
                  <a:srgbClr val="173460">
                    <a:alpha val="70196"/>
                  </a:srgbClr>
                </a:solidFill>
                <a:latin typeface="맑은 고딕"/>
                <a:ea typeface="맑은 고딕"/>
              </a:rPr>
              <a:t>프로젝트 참여 인원 소개</a:t>
            </a:r>
            <a:endParaRPr lang="en-US" sz="1600" b="0" i="0" u="none" strike="noStrike" dirty="0">
              <a:solidFill>
                <a:srgbClr val="173460">
                  <a:alpha val="70196"/>
                </a:srgbClr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804400" y="1231900"/>
            <a:ext cx="63881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sz="3500" b="0" i="0" u="none" strike="noStrike" dirty="0">
                <a:solidFill>
                  <a:srgbClr val="173460"/>
                </a:solidFill>
                <a:latin typeface="+mn-ea"/>
              </a:rPr>
              <a:t>프로젝트</a:t>
            </a:r>
            <a:r>
              <a:rPr lang="en-US" sz="3500" b="0" i="0" u="none" strike="noStrike" dirty="0">
                <a:solidFill>
                  <a:srgbClr val="173460"/>
                </a:solidFill>
                <a:latin typeface="+mn-ea"/>
              </a:rPr>
              <a:t> </a:t>
            </a:r>
            <a:r>
              <a:rPr lang="ko-KR" sz="3500" b="0" i="0" u="none" strike="noStrike" dirty="0">
                <a:solidFill>
                  <a:srgbClr val="173460"/>
                </a:solidFill>
                <a:latin typeface="+mn-ea"/>
              </a:rPr>
              <a:t>개요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alphaModFix amt="90000"/>
          </a:blip>
          <a:stretch>
            <a:fillRect/>
          </a:stretch>
        </p:blipFill>
        <p:spPr>
          <a:xfrm>
            <a:off x="8750300" y="1244600"/>
            <a:ext cx="774700" cy="622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8724900" y="1270000"/>
            <a:ext cx="812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3000" b="0" i="0" u="none" strike="noStrike" spc="-100">
                <a:solidFill>
                  <a:srgbClr val="EEF2FC"/>
                </a:solidFill>
                <a:latin typeface="+mn-ea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29800" y="3314700"/>
            <a:ext cx="6743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6160"/>
              </a:lnSpc>
            </a:pPr>
            <a:r>
              <a:rPr lang="ko-KR" altLang="en-US" sz="1600" b="0" i="0" u="none" strike="noStrike" dirty="0">
                <a:solidFill>
                  <a:srgbClr val="173460">
                    <a:alpha val="70196"/>
                  </a:srgbClr>
                </a:solidFill>
                <a:latin typeface="+mn-ea"/>
              </a:rPr>
              <a:t>프로젝트 일정 </a:t>
            </a:r>
            <a:endParaRPr lang="en-US" sz="1600" b="0" i="0" u="none" strike="noStrike" dirty="0">
              <a:solidFill>
                <a:srgbClr val="173460">
                  <a:alpha val="70196"/>
                </a:srgbClr>
              </a:solidFill>
              <a:latin typeface="+mn-ea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817100" y="2679700"/>
            <a:ext cx="63881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3749"/>
              </a:lnSpc>
            </a:pPr>
            <a:r>
              <a:rPr lang="ko-KR" altLang="en-US" sz="3500" dirty="0">
                <a:solidFill>
                  <a:srgbClr val="173460"/>
                </a:solidFill>
                <a:latin typeface="+mn-ea"/>
              </a:rPr>
              <a:t>프로젝트</a:t>
            </a:r>
            <a:r>
              <a:rPr lang="en-US" altLang="ko-KR" sz="3500" dirty="0">
                <a:solidFill>
                  <a:srgbClr val="173460"/>
                </a:solidFill>
                <a:latin typeface="+mn-ea"/>
              </a:rPr>
              <a:t> </a:t>
            </a:r>
            <a:r>
              <a:rPr lang="ko-KR" altLang="ko-KR" sz="3500" dirty="0">
                <a:solidFill>
                  <a:srgbClr val="173460"/>
                </a:solidFill>
                <a:latin typeface="+mn-ea"/>
              </a:rPr>
              <a:t>일정</a:t>
            </a:r>
            <a:endParaRPr lang="ko-KR" sz="3500" b="0" i="0" u="none" strike="noStrike" dirty="0">
              <a:solidFill>
                <a:srgbClr val="173460"/>
              </a:solidFill>
              <a:latin typeface="+mn-ea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7">
            <a:alphaModFix amt="90000"/>
          </a:blip>
          <a:stretch>
            <a:fillRect/>
          </a:stretch>
        </p:blipFill>
        <p:spPr>
          <a:xfrm>
            <a:off x="8763000" y="2692400"/>
            <a:ext cx="774700" cy="6223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8737600" y="2705100"/>
            <a:ext cx="812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3000" b="0" i="0" u="none" strike="noStrike" spc="-100">
                <a:solidFill>
                  <a:srgbClr val="EEF2FC"/>
                </a:solidFill>
                <a:latin typeface="+mn-ea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842500" y="4775200"/>
            <a:ext cx="6743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6160"/>
              </a:lnSpc>
            </a:pPr>
            <a:r>
              <a:rPr lang="ko-KR" altLang="en-US" sz="1600" b="0" i="0" u="none" strike="noStrike" dirty="0">
                <a:solidFill>
                  <a:srgbClr val="173460">
                    <a:alpha val="70196"/>
                  </a:srgbClr>
                </a:solidFill>
                <a:latin typeface="+mn-ea"/>
              </a:rPr>
              <a:t>프로젝트 목표</a:t>
            </a:r>
            <a:r>
              <a:rPr lang="en-US" sz="1600" b="0" i="0" u="none" strike="noStrike" dirty="0">
                <a:solidFill>
                  <a:srgbClr val="173460">
                    <a:alpha val="70196"/>
                  </a:srgbClr>
                </a:solidFill>
                <a:latin typeface="+mn-ea"/>
              </a:rPr>
              <a:t>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829800" y="4140200"/>
            <a:ext cx="63881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3749"/>
              </a:lnSpc>
            </a:pPr>
            <a:r>
              <a:rPr lang="ko-KR" altLang="ko-KR" sz="3500" dirty="0">
                <a:solidFill>
                  <a:srgbClr val="173460"/>
                </a:solidFill>
                <a:latin typeface="+mn-ea"/>
              </a:rPr>
              <a:t>프로젝트</a:t>
            </a:r>
            <a:r>
              <a:rPr lang="en-US" altLang="ko-KR" sz="3500" dirty="0">
                <a:solidFill>
                  <a:srgbClr val="173460"/>
                </a:solidFill>
                <a:latin typeface="+mn-ea"/>
              </a:rPr>
              <a:t> </a:t>
            </a:r>
            <a:r>
              <a:rPr lang="ko-KR" altLang="ko-KR" sz="3500" dirty="0">
                <a:solidFill>
                  <a:srgbClr val="173460"/>
                </a:solidFill>
                <a:latin typeface="+mn-ea"/>
              </a:rPr>
              <a:t>목표</a:t>
            </a:r>
            <a:endParaRPr lang="ko-KR" sz="3500" b="0" i="0" u="none" strike="noStrike" dirty="0">
              <a:solidFill>
                <a:srgbClr val="173460"/>
              </a:solidFill>
              <a:latin typeface="+mn-ea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7">
            <a:alphaModFix amt="90000"/>
          </a:blip>
          <a:stretch>
            <a:fillRect/>
          </a:stretch>
        </p:blipFill>
        <p:spPr>
          <a:xfrm>
            <a:off x="8763000" y="4152900"/>
            <a:ext cx="774700" cy="6223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8737600" y="4178300"/>
            <a:ext cx="812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3000" b="0" i="0" u="none" strike="noStrike" spc="-100">
                <a:solidFill>
                  <a:srgbClr val="EEF2FC"/>
                </a:solidFill>
                <a:latin typeface="+mn-ea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829800" y="6235700"/>
            <a:ext cx="6743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6160"/>
              </a:lnSpc>
            </a:pPr>
            <a:r>
              <a:rPr lang="ko-KR" altLang="en-US" sz="1600" b="0" i="0" u="none" strike="noStrike" dirty="0">
                <a:solidFill>
                  <a:srgbClr val="173460">
                    <a:alpha val="70196"/>
                  </a:srgbClr>
                </a:solidFill>
                <a:latin typeface="+mn-ea"/>
              </a:rPr>
              <a:t>기술 </a:t>
            </a:r>
            <a:r>
              <a:rPr lang="ko-KR" altLang="en-US" sz="1600" b="0" i="0" u="none" strike="noStrike" dirty="0" err="1">
                <a:solidFill>
                  <a:srgbClr val="173460">
                    <a:alpha val="70196"/>
                  </a:srgbClr>
                </a:solidFill>
                <a:latin typeface="+mn-ea"/>
              </a:rPr>
              <a:t>스택</a:t>
            </a:r>
            <a:r>
              <a:rPr lang="en-US" altLang="ko-KR" sz="1600" b="0" i="0" u="none" strike="noStrike" dirty="0">
                <a:solidFill>
                  <a:srgbClr val="173460">
                    <a:alpha val="70196"/>
                  </a:srgbClr>
                </a:solidFill>
                <a:latin typeface="+mn-ea"/>
              </a:rPr>
              <a:t>, </a:t>
            </a:r>
            <a:r>
              <a:rPr lang="ko-KR" altLang="en-US" sz="1600" b="0" i="0" u="none" strike="noStrike" dirty="0">
                <a:solidFill>
                  <a:srgbClr val="173460">
                    <a:alpha val="70196"/>
                  </a:srgbClr>
                </a:solidFill>
                <a:latin typeface="+mn-ea"/>
              </a:rPr>
              <a:t>개발 툴</a:t>
            </a:r>
            <a:endParaRPr lang="en-US" sz="1600" b="0" i="0" u="none" strike="noStrike" dirty="0">
              <a:solidFill>
                <a:srgbClr val="173460">
                  <a:alpha val="70196"/>
                </a:srgbClr>
              </a:solidFill>
              <a:latin typeface="+mn-ea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817100" y="5588000"/>
            <a:ext cx="63881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3500" b="0" i="0" u="none" strike="noStrike" dirty="0">
                <a:solidFill>
                  <a:srgbClr val="173460"/>
                </a:solidFill>
                <a:latin typeface="+mn-ea"/>
              </a:rPr>
              <a:t>프로젝트 설계</a:t>
            </a:r>
            <a:endParaRPr lang="ko-KR" sz="3500" b="0" i="0" u="none" strike="noStrike" dirty="0">
              <a:solidFill>
                <a:srgbClr val="173460"/>
              </a:solidFill>
              <a:latin typeface="+mn-ea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7">
            <a:alphaModFix amt="90000"/>
          </a:blip>
          <a:stretch>
            <a:fillRect/>
          </a:stretch>
        </p:blipFill>
        <p:spPr>
          <a:xfrm>
            <a:off x="8763000" y="5600700"/>
            <a:ext cx="774700" cy="6223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8737600" y="5626100"/>
            <a:ext cx="812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3000" b="0" i="0" u="none" strike="noStrike" spc="-100">
                <a:solidFill>
                  <a:srgbClr val="EEF2FC"/>
                </a:solidFill>
                <a:latin typeface="+mn-ea"/>
              </a:rPr>
              <a:t>04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826843" y="7608170"/>
            <a:ext cx="7088165" cy="34203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6160"/>
              </a:lnSpc>
            </a:pPr>
            <a:r>
              <a:rPr lang="ko-KR" altLang="en-US" sz="1600" dirty="0">
                <a:solidFill>
                  <a:srgbClr val="173460">
                    <a:alpha val="70196"/>
                  </a:srgbClr>
                </a:solidFill>
                <a:latin typeface="+mn-ea"/>
              </a:rPr>
              <a:t>로그인</a:t>
            </a:r>
            <a:r>
              <a:rPr lang="en-US" altLang="ko-KR" sz="1600" dirty="0">
                <a:solidFill>
                  <a:srgbClr val="173460">
                    <a:alpha val="70196"/>
                  </a:srgb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rgbClr val="173460">
                    <a:alpha val="70196"/>
                  </a:srgbClr>
                </a:solidFill>
                <a:latin typeface="+mn-ea"/>
              </a:rPr>
              <a:t>메인 페이지</a:t>
            </a:r>
            <a:r>
              <a:rPr lang="en-US" altLang="ko-KR" sz="1600" dirty="0">
                <a:solidFill>
                  <a:srgbClr val="173460">
                    <a:alpha val="70196"/>
                  </a:srgb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rgbClr val="173460">
                    <a:alpha val="70196"/>
                  </a:srgbClr>
                </a:solidFill>
                <a:latin typeface="+mn-ea"/>
              </a:rPr>
              <a:t>메인 스토리</a:t>
            </a:r>
            <a:r>
              <a:rPr lang="en-US" altLang="ko-KR" sz="1600" dirty="0">
                <a:solidFill>
                  <a:srgbClr val="173460">
                    <a:alpha val="70196"/>
                  </a:srgb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rgbClr val="173460">
                    <a:alpha val="70196"/>
                  </a:srgbClr>
                </a:solidFill>
                <a:latin typeface="+mn-ea"/>
              </a:rPr>
              <a:t>사용자 페이지</a:t>
            </a:r>
            <a:r>
              <a:rPr lang="en-US" altLang="ko-KR" sz="1600" dirty="0">
                <a:solidFill>
                  <a:srgbClr val="173460">
                    <a:alpha val="70196"/>
                  </a:srgb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rgbClr val="173460">
                    <a:alpha val="70196"/>
                  </a:srgbClr>
                </a:solidFill>
                <a:latin typeface="+mn-ea"/>
              </a:rPr>
              <a:t>관리자 페이지</a:t>
            </a:r>
            <a:r>
              <a:rPr lang="en-US" altLang="ko-KR" sz="1600" dirty="0">
                <a:solidFill>
                  <a:srgbClr val="173460">
                    <a:alpha val="70196"/>
                  </a:srgb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rgbClr val="173460">
                    <a:alpha val="70196"/>
                  </a:srgbClr>
                </a:solidFill>
                <a:latin typeface="+mn-ea"/>
              </a:rPr>
              <a:t>문의 사항</a:t>
            </a:r>
            <a:endParaRPr lang="en-US" sz="1600" b="0" i="0" u="none" strike="noStrike" dirty="0">
              <a:solidFill>
                <a:srgbClr val="173460">
                  <a:alpha val="70196"/>
                </a:srgbClr>
              </a:solidFill>
              <a:latin typeface="+mn-ea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9829800" y="7035800"/>
            <a:ext cx="63881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3500" b="0" i="0" u="none" strike="noStrike" dirty="0">
                <a:solidFill>
                  <a:srgbClr val="173460"/>
                </a:solidFill>
                <a:latin typeface="+mn-ea"/>
              </a:rPr>
              <a:t>프로젝트 주요 기능</a:t>
            </a:r>
            <a:endParaRPr lang="ko-KR" sz="3500" b="0" i="0" u="none" strike="noStrike" dirty="0">
              <a:solidFill>
                <a:srgbClr val="173460"/>
              </a:solidFill>
              <a:latin typeface="+mn-ea"/>
            </a:endParaRPr>
          </a:p>
        </p:txBody>
      </p: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7">
            <a:alphaModFix amt="90000"/>
          </a:blip>
          <a:stretch>
            <a:fillRect/>
          </a:stretch>
        </p:blipFill>
        <p:spPr>
          <a:xfrm>
            <a:off x="8763000" y="7048500"/>
            <a:ext cx="774700" cy="6223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8737600" y="7073900"/>
            <a:ext cx="812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3000" b="0" i="0" u="none" strike="noStrike" spc="-100" dirty="0">
                <a:solidFill>
                  <a:srgbClr val="EEF2FC"/>
                </a:solidFill>
                <a:latin typeface="+mn-ea"/>
              </a:rPr>
              <a:t>05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842500" y="9042400"/>
            <a:ext cx="6743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6160"/>
              </a:lnSpc>
            </a:pPr>
            <a:r>
              <a:rPr lang="ko-KR" altLang="en-US" sz="1600" b="0" i="0" u="none" strike="noStrike" dirty="0">
                <a:solidFill>
                  <a:srgbClr val="173460">
                    <a:alpha val="70196"/>
                  </a:srgbClr>
                </a:solidFill>
                <a:latin typeface="+mn-ea"/>
              </a:rPr>
              <a:t>시연 및 </a:t>
            </a:r>
            <a:r>
              <a:rPr lang="en-US" altLang="ko-KR" sz="1600" b="0" i="0" u="none" strike="noStrike" dirty="0">
                <a:solidFill>
                  <a:srgbClr val="173460">
                    <a:alpha val="70196"/>
                  </a:srgbClr>
                </a:solidFill>
                <a:latin typeface="+mn-ea"/>
              </a:rPr>
              <a:t>Q&amp;A</a:t>
            </a:r>
            <a:r>
              <a:rPr lang="en-US" sz="1600" b="0" i="0" u="none" strike="noStrike" dirty="0">
                <a:solidFill>
                  <a:srgbClr val="173460">
                    <a:alpha val="70196"/>
                  </a:srgbClr>
                </a:solidFill>
                <a:latin typeface="+mn-ea"/>
              </a:rPr>
              <a:t>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829800" y="8407400"/>
            <a:ext cx="63881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3500" b="0" i="0" u="none" strike="noStrike" dirty="0">
                <a:solidFill>
                  <a:srgbClr val="173460"/>
                </a:solidFill>
                <a:latin typeface="+mn-ea"/>
              </a:rPr>
              <a:t>시연 및 </a:t>
            </a:r>
            <a:r>
              <a:rPr lang="en-US" altLang="ko-KR" sz="3500" b="0" i="0" u="none" strike="noStrike" dirty="0">
                <a:solidFill>
                  <a:srgbClr val="173460"/>
                </a:solidFill>
                <a:latin typeface="+mn-ea"/>
              </a:rPr>
              <a:t>Q&amp;A</a:t>
            </a:r>
            <a:endParaRPr lang="ko-KR" sz="3500" b="0" i="0" u="none" strike="noStrike" dirty="0">
              <a:solidFill>
                <a:srgbClr val="173460"/>
              </a:solidFill>
              <a:latin typeface="+mn-ea"/>
            </a:endParaRPr>
          </a:p>
        </p:txBody>
      </p:sp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7">
            <a:alphaModFix amt="90000"/>
          </a:blip>
          <a:stretch>
            <a:fillRect/>
          </a:stretch>
        </p:blipFill>
        <p:spPr>
          <a:xfrm>
            <a:off x="8775700" y="8420100"/>
            <a:ext cx="774700" cy="6223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8750300" y="8445500"/>
            <a:ext cx="812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3000" b="0" i="0" u="none" strike="noStrike" spc="-100">
                <a:solidFill>
                  <a:srgbClr val="EEF2FC"/>
                </a:solidFill>
                <a:latin typeface="+mn-ea"/>
              </a:rPr>
              <a:t>06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592300" y="520700"/>
            <a:ext cx="3073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173460"/>
                </a:solidFill>
                <a:latin typeface="+mn-ea"/>
              </a:rPr>
              <a:t>CONTENTS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22400" y="2755900"/>
            <a:ext cx="43434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173460">
                    <a:alpha val="50196"/>
                  </a:srgbClr>
                </a:solidFill>
                <a:latin typeface="+mn-ea"/>
              </a:rPr>
              <a:t> ICS PROJECT WORK REPORT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161F2D8-BCD5-5C67-97CA-EC05DD900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95" y="2028890"/>
            <a:ext cx="14238832" cy="68085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0FCFAD7C-952E-BB0D-CFAD-BC758AA387FD}"/>
              </a:ext>
            </a:extLst>
          </p:cNvPr>
          <p:cNvSpPr/>
          <p:nvPr/>
        </p:nvSpPr>
        <p:spPr>
          <a:xfrm>
            <a:off x="381000" y="342900"/>
            <a:ext cx="7522391" cy="663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875"/>
              </a:lnSpc>
            </a:pPr>
            <a:r>
              <a:rPr lang="en-US" sz="4400" dirty="0" err="1">
                <a:solidFill>
                  <a:srgbClr val="403CCF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주요기능</a:t>
            </a:r>
            <a:r>
              <a:rPr lang="en-US" sz="4400" dirty="0">
                <a:solidFill>
                  <a:srgbClr val="403CCF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 </a:t>
            </a:r>
            <a:r>
              <a:rPr lang="en-US" sz="4400" dirty="0" err="1">
                <a:solidFill>
                  <a:srgbClr val="403CCF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화면</a:t>
            </a:r>
            <a:r>
              <a:rPr lang="en-US" sz="4400" dirty="0">
                <a:solidFill>
                  <a:srgbClr val="403CCF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 (</a:t>
            </a:r>
            <a:r>
              <a:rPr lang="ko-KR" altLang="en-US" sz="4400" dirty="0">
                <a:solidFill>
                  <a:srgbClr val="403CCF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스토리</a:t>
            </a:r>
            <a:r>
              <a:rPr lang="en-US" sz="4400" dirty="0">
                <a:solidFill>
                  <a:srgbClr val="403CCF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 </a:t>
            </a:r>
            <a:r>
              <a:rPr lang="ko-KR" altLang="en-US" sz="4400" dirty="0">
                <a:solidFill>
                  <a:srgbClr val="403CCF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관리</a:t>
            </a:r>
            <a:r>
              <a:rPr lang="en-US" sz="4400" dirty="0">
                <a:solidFill>
                  <a:srgbClr val="403CCF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)</a:t>
            </a:r>
            <a:endParaRPr lang="en-US" sz="4400" dirty="0">
              <a:solidFill>
                <a:srgbClr val="403CCF"/>
              </a:solidFill>
              <a:latin typeface="Libre Baskerville"/>
            </a:endParaRP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BCAEF10E-E3CE-FB29-7C0B-C25C8134374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18161000" y="9804400"/>
            <a:ext cx="139700" cy="482600"/>
          </a:xfrm>
          <a:prstGeom prst="rect">
            <a:avLst/>
          </a:prstGeom>
        </p:spPr>
      </p:pic>
      <p:sp>
        <p:nvSpPr>
          <p:cNvPr id="6" name="TextBox 23"/>
          <p:cNvSpPr txBox="1"/>
          <p:nvPr/>
        </p:nvSpPr>
        <p:spPr>
          <a:xfrm>
            <a:off x="17678400" y="9728200"/>
            <a:ext cx="342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 dirty="0" smtClean="0">
                <a:solidFill>
                  <a:srgbClr val="173460"/>
                </a:solidFill>
                <a:latin typeface="+mj-ea"/>
                <a:ea typeface="+mj-ea"/>
              </a:rPr>
              <a:t>20</a:t>
            </a:r>
            <a:endParaRPr lang="en-US" sz="1800" b="0" i="0" u="none" strike="noStrike" dirty="0">
              <a:solidFill>
                <a:srgbClr val="17346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6472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494564"/>
            <a:ext cx="5187098" cy="456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563"/>
              </a:lnSpc>
              <a:buNone/>
            </a:pPr>
            <a:r>
              <a:rPr lang="en-US" sz="44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주요기능 화면 (유저 관리)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2826" y="4868065"/>
            <a:ext cx="5947820" cy="408550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004" y="1449495"/>
            <a:ext cx="15849600" cy="3057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 2"/>
          <p:cNvSpPr/>
          <p:nvPr/>
        </p:nvSpPr>
        <p:spPr>
          <a:xfrm>
            <a:off x="1687298" y="5648061"/>
            <a:ext cx="6770902" cy="644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등록된 모든 사용자의 목록을 확인하고 관리할 수 있습니다. 검색 기능을 통해 특정 사용자를 쉽게 찾을 수 있습니다.</a:t>
            </a:r>
            <a:endParaRPr lang="en-US" sz="2000" dirty="0"/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DCD6BCEB-65B6-9853-3C0E-C25C4164015C}"/>
              </a:ext>
            </a:extLst>
          </p:cNvPr>
          <p:cNvSpPr/>
          <p:nvPr/>
        </p:nvSpPr>
        <p:spPr>
          <a:xfrm>
            <a:off x="1641778" y="7430482"/>
            <a:ext cx="6138784" cy="608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chemeClr val="tx1">
                    <a:lumMod val="76000"/>
                    <a:lumOff val="24000"/>
                  </a:schemeClr>
                </a:solidFill>
                <a:latin typeface="Open Sans"/>
                <a:ea typeface="Open Sans"/>
                <a:cs typeface="Open Sans"/>
              </a:rPr>
              <a:t>사유를 적고 확인 버튼을 클릭하면 사용자를 비활성화 할 수 있고 다시 활성화 상태로 만들 수도 </a:t>
            </a:r>
            <a:r>
              <a:rPr lang="ko-KR" altLang="en-US" sz="2000" dirty="0" smtClean="0">
                <a:solidFill>
                  <a:schemeClr val="tx1">
                    <a:lumMod val="76000"/>
                    <a:lumOff val="24000"/>
                  </a:schemeClr>
                </a:solidFill>
                <a:latin typeface="Open Sans"/>
                <a:ea typeface="Open Sans"/>
                <a:cs typeface="Open Sans"/>
              </a:rPr>
              <a:t>있습니다</a:t>
            </a:r>
            <a:r>
              <a:rPr lang="ko-KR" altLang="en-US" sz="2000" dirty="0">
                <a:solidFill>
                  <a:schemeClr val="tx1">
                    <a:lumMod val="76000"/>
                    <a:lumOff val="24000"/>
                  </a:schemeClr>
                </a:solidFill>
                <a:latin typeface="Open Sans"/>
                <a:ea typeface="Open Sans"/>
                <a:cs typeface="Open Sans"/>
              </a:rPr>
              <a:t>.</a:t>
            </a: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BCAEF10E-E3CE-FB29-7C0B-C25C8134374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18148300" y="9804400"/>
            <a:ext cx="139700" cy="482600"/>
          </a:xfrm>
          <a:prstGeom prst="rect">
            <a:avLst/>
          </a:prstGeom>
        </p:spPr>
      </p:pic>
      <p:sp>
        <p:nvSpPr>
          <p:cNvPr id="11" name="TextBox 23"/>
          <p:cNvSpPr txBox="1"/>
          <p:nvPr/>
        </p:nvSpPr>
        <p:spPr>
          <a:xfrm>
            <a:off x="17665700" y="9728200"/>
            <a:ext cx="342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dirty="0" smtClean="0">
                <a:solidFill>
                  <a:srgbClr val="173460"/>
                </a:solidFill>
                <a:latin typeface="+mj-ea"/>
                <a:ea typeface="+mj-ea"/>
              </a:rPr>
              <a:t>21</a:t>
            </a:r>
            <a:endParaRPr lang="en-US" sz="1800" b="0" i="0" u="none" strike="noStrike" dirty="0">
              <a:solidFill>
                <a:srgbClr val="173460"/>
              </a:solidFill>
              <a:latin typeface="+mj-ea"/>
              <a:ea typeface="+mj-ea"/>
            </a:endParaRPr>
          </a:p>
        </p:txBody>
      </p:sp>
      <p:sp>
        <p:nvSpPr>
          <p:cNvPr id="13" name="Text 5"/>
          <p:cNvSpPr/>
          <p:nvPr/>
        </p:nvSpPr>
        <p:spPr>
          <a:xfrm>
            <a:off x="1447800" y="5098817"/>
            <a:ext cx="1771948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88"/>
              </a:lnSpc>
              <a:buNone/>
            </a:pPr>
            <a:r>
              <a:rPr lang="ko-KR" altLang="en-US" sz="3600" b="1" dirty="0" smtClean="0">
                <a:solidFill>
                  <a:srgbClr val="49495A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사용자 목록</a:t>
            </a:r>
            <a:endParaRPr lang="en-US" sz="3600" b="1" dirty="0">
              <a:latin typeface="Libre Baskerville"/>
              <a:ea typeface="Calibri"/>
              <a:cs typeface="Calibri"/>
            </a:endParaRPr>
          </a:p>
        </p:txBody>
      </p:sp>
      <p:sp>
        <p:nvSpPr>
          <p:cNvPr id="14" name="Text 5"/>
          <p:cNvSpPr/>
          <p:nvPr/>
        </p:nvSpPr>
        <p:spPr>
          <a:xfrm>
            <a:off x="2743200" y="6910816"/>
            <a:ext cx="1771948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88"/>
              </a:lnSpc>
              <a:buNone/>
            </a:pPr>
            <a:r>
              <a:rPr lang="ko-KR" altLang="en-US" sz="3600" b="1" dirty="0" smtClean="0">
                <a:solidFill>
                  <a:srgbClr val="49495A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사용자 활성화</a:t>
            </a:r>
            <a:r>
              <a:rPr lang="en-US" altLang="ko-KR" sz="3600" b="1" dirty="0" smtClean="0">
                <a:solidFill>
                  <a:srgbClr val="49495A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/</a:t>
            </a:r>
            <a:r>
              <a:rPr lang="ko-KR" altLang="en-US" sz="3600" b="1" dirty="0" smtClean="0">
                <a:solidFill>
                  <a:srgbClr val="49495A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비활성화</a:t>
            </a:r>
            <a:endParaRPr lang="en-US" sz="3600" b="1" dirty="0">
              <a:latin typeface="Libre Baskerville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380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4887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67716" y="730903"/>
            <a:ext cx="5405616" cy="486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38"/>
              </a:lnSpc>
              <a:buNone/>
            </a:pPr>
            <a:r>
              <a:rPr lang="en-US" sz="44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주요기능 화면 (공지사항 관리)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4326" y="1623393"/>
            <a:ext cx="5579313" cy="384145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68" y="1621827"/>
            <a:ext cx="11378600" cy="27924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hape 1"/>
          <p:cNvSpPr/>
          <p:nvPr/>
        </p:nvSpPr>
        <p:spPr>
          <a:xfrm>
            <a:off x="467108" y="8035122"/>
            <a:ext cx="16312063" cy="91391"/>
          </a:xfrm>
          <a:prstGeom prst="roundRect">
            <a:avLst>
              <a:gd name="adj" fmla="val 111628"/>
            </a:avLst>
          </a:prstGeom>
          <a:solidFill>
            <a:srgbClr val="D0CED9"/>
          </a:solidFill>
          <a:ln/>
        </p:spPr>
      </p:sp>
      <p:sp>
        <p:nvSpPr>
          <p:cNvPr id="7" name="Shape 2"/>
          <p:cNvSpPr/>
          <p:nvPr/>
        </p:nvSpPr>
        <p:spPr>
          <a:xfrm>
            <a:off x="3729398" y="7640431"/>
            <a:ext cx="19050" cy="496044"/>
          </a:xfrm>
          <a:prstGeom prst="roundRect">
            <a:avLst>
              <a:gd name="adj" fmla="val 111628"/>
            </a:avLst>
          </a:prstGeom>
          <a:solidFill>
            <a:srgbClr val="D0CED9"/>
          </a:solidFill>
          <a:ln/>
        </p:spPr>
      </p:sp>
      <p:sp>
        <p:nvSpPr>
          <p:cNvPr id="8" name="Shape 3"/>
          <p:cNvSpPr/>
          <p:nvPr/>
        </p:nvSpPr>
        <p:spPr>
          <a:xfrm>
            <a:off x="3579528" y="7976931"/>
            <a:ext cx="318939" cy="318939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9" name="Text 4"/>
          <p:cNvSpPr/>
          <p:nvPr/>
        </p:nvSpPr>
        <p:spPr>
          <a:xfrm>
            <a:off x="3324973" y="8127110"/>
            <a:ext cx="849615" cy="1053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25"/>
              </a:lnSpc>
              <a:buNone/>
            </a:pPr>
            <a:r>
              <a:rPr lang="en-US" sz="2800" dirty="0">
                <a:solidFill>
                  <a:srgbClr val="49495A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800">
              <a:latin typeface="Libre Baskerville"/>
              <a:ea typeface="Calibri"/>
              <a:cs typeface="Calibri"/>
            </a:endParaRPr>
          </a:p>
        </p:txBody>
      </p:sp>
      <p:sp>
        <p:nvSpPr>
          <p:cNvPr id="10" name="Text 5"/>
          <p:cNvSpPr/>
          <p:nvPr/>
        </p:nvSpPr>
        <p:spPr>
          <a:xfrm>
            <a:off x="2693554" y="6627730"/>
            <a:ext cx="1771948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88"/>
              </a:lnSpc>
              <a:buNone/>
            </a:pPr>
            <a:r>
              <a:rPr lang="en-US" sz="3600" b="1" dirty="0">
                <a:solidFill>
                  <a:srgbClr val="49495A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공지사항 작성</a:t>
            </a:r>
            <a:endParaRPr lang="en-US" sz="3600" b="1" dirty="0">
              <a:latin typeface="Libre Baskerville"/>
              <a:ea typeface="Calibri"/>
              <a:cs typeface="Calibri"/>
            </a:endParaRPr>
          </a:p>
        </p:txBody>
      </p:sp>
      <p:sp>
        <p:nvSpPr>
          <p:cNvPr id="11" name="Text 6"/>
          <p:cNvSpPr/>
          <p:nvPr/>
        </p:nvSpPr>
        <p:spPr>
          <a:xfrm>
            <a:off x="464110" y="7044896"/>
            <a:ext cx="6549926" cy="453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관리자가 새로운 공지사항을 작성할 수 있는 인터페이스를 제공합니다. 제목, 내용, 첨부파일 등을 입력할 수 있습니다.</a:t>
            </a:r>
            <a:endParaRPr lang="en-US" sz="1800" dirty="0"/>
          </a:p>
        </p:txBody>
      </p:sp>
      <p:sp>
        <p:nvSpPr>
          <p:cNvPr id="12" name="Shape 7"/>
          <p:cNvSpPr/>
          <p:nvPr/>
        </p:nvSpPr>
        <p:spPr>
          <a:xfrm>
            <a:off x="8938622" y="8136325"/>
            <a:ext cx="19050" cy="496044"/>
          </a:xfrm>
          <a:prstGeom prst="roundRect">
            <a:avLst>
              <a:gd name="adj" fmla="val 111628"/>
            </a:avLst>
          </a:prstGeom>
          <a:solidFill>
            <a:srgbClr val="D0CED9"/>
          </a:solidFill>
          <a:ln/>
        </p:spPr>
      </p:sp>
      <p:sp>
        <p:nvSpPr>
          <p:cNvPr id="13" name="Shape 8"/>
          <p:cNvSpPr/>
          <p:nvPr/>
        </p:nvSpPr>
        <p:spPr>
          <a:xfrm>
            <a:off x="8788752" y="7976931"/>
            <a:ext cx="318939" cy="318939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14" name="Text 9"/>
          <p:cNvSpPr/>
          <p:nvPr/>
        </p:nvSpPr>
        <p:spPr>
          <a:xfrm>
            <a:off x="8893445" y="8127110"/>
            <a:ext cx="130969" cy="212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25"/>
              </a:lnSpc>
              <a:buNone/>
            </a:pPr>
            <a:r>
              <a:rPr lang="en-US" sz="2800" dirty="0">
                <a:solidFill>
                  <a:srgbClr val="49495A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400" dirty="0">
              <a:latin typeface="Libre Baskerville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8062321" y="8774278"/>
            <a:ext cx="1771948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88"/>
              </a:lnSpc>
              <a:buNone/>
            </a:pPr>
            <a:r>
              <a:rPr lang="en-US" sz="3600" b="1" dirty="0">
                <a:solidFill>
                  <a:srgbClr val="49495A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공지사항 목록</a:t>
            </a:r>
            <a:endParaRPr lang="en-US" sz="3600" b="1">
              <a:latin typeface="Libre Baskerville"/>
              <a:ea typeface="Calibri"/>
              <a:cs typeface="Calibri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5673332" y="9080715"/>
            <a:ext cx="6549926" cy="562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5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작성된 모든 공지사항을 목록 형태로 확인할 수 </a:t>
            </a:r>
            <a:r>
              <a:rPr lang="en-US" sz="2000" dirty="0" err="1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있습니다</a:t>
            </a:r>
            <a:r>
              <a:rPr lang="en-US" sz="2000" dirty="0" smtClean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</a:p>
          <a:p>
            <a:pPr marL="0" indent="0" algn="ctr">
              <a:lnSpc>
                <a:spcPts val="1750"/>
              </a:lnSpc>
              <a:buNone/>
            </a:pPr>
            <a:r>
              <a:rPr lang="en-US" sz="2000" dirty="0" err="1" smtClean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날짜</a:t>
            </a: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중요도 등으로 정렬이 가능합니다.</a:t>
            </a:r>
            <a:endParaRPr lang="en-US" sz="2000" dirty="0"/>
          </a:p>
        </p:txBody>
      </p:sp>
      <p:sp>
        <p:nvSpPr>
          <p:cNvPr id="17" name="Shape 12"/>
          <p:cNvSpPr/>
          <p:nvPr/>
        </p:nvSpPr>
        <p:spPr>
          <a:xfrm>
            <a:off x="13583578" y="7597026"/>
            <a:ext cx="19050" cy="496044"/>
          </a:xfrm>
          <a:prstGeom prst="roundRect">
            <a:avLst>
              <a:gd name="adj" fmla="val 111628"/>
            </a:avLst>
          </a:prstGeom>
          <a:solidFill>
            <a:srgbClr val="D0CED9"/>
          </a:solidFill>
          <a:ln/>
        </p:spPr>
      </p:sp>
      <p:sp>
        <p:nvSpPr>
          <p:cNvPr id="18" name="Shape 13"/>
          <p:cNvSpPr/>
          <p:nvPr/>
        </p:nvSpPr>
        <p:spPr>
          <a:xfrm>
            <a:off x="13433709" y="7933526"/>
            <a:ext cx="318939" cy="318939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19" name="Text 14"/>
          <p:cNvSpPr/>
          <p:nvPr/>
        </p:nvSpPr>
        <p:spPr>
          <a:xfrm>
            <a:off x="13527620" y="8083705"/>
            <a:ext cx="130969" cy="212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25"/>
              </a:lnSpc>
              <a:buNone/>
            </a:pPr>
            <a:r>
              <a:rPr lang="en-US" sz="2800" dirty="0">
                <a:solidFill>
                  <a:srgbClr val="49495A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800" dirty="0">
              <a:latin typeface="Libre Baskerville"/>
            </a:endParaRPr>
          </a:p>
        </p:txBody>
      </p:sp>
      <p:sp>
        <p:nvSpPr>
          <p:cNvPr id="20" name="Text 15"/>
          <p:cNvSpPr/>
          <p:nvPr/>
        </p:nvSpPr>
        <p:spPr>
          <a:xfrm>
            <a:off x="12707278" y="6921867"/>
            <a:ext cx="1771948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88"/>
              </a:lnSpc>
              <a:buNone/>
            </a:pPr>
            <a:r>
              <a:rPr lang="en-US" sz="3600" b="1" dirty="0">
                <a:solidFill>
                  <a:srgbClr val="49495A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공지사항 편집</a:t>
            </a:r>
            <a:endParaRPr lang="en-US" sz="3600" b="1">
              <a:latin typeface="Libre Baskerville"/>
              <a:ea typeface="Calibri"/>
              <a:cs typeface="Calibri"/>
            </a:endParaRPr>
          </a:p>
        </p:txBody>
      </p:sp>
      <p:sp>
        <p:nvSpPr>
          <p:cNvPr id="21" name="Text 16"/>
          <p:cNvSpPr/>
          <p:nvPr/>
        </p:nvSpPr>
        <p:spPr>
          <a:xfrm>
            <a:off x="11160823" y="7298678"/>
            <a:ext cx="4845510" cy="210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5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기존 공지사항의 </a:t>
            </a:r>
            <a:r>
              <a:rPr lang="en-US" sz="2000" dirty="0" err="1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내용을</a:t>
            </a: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dirty="0" err="1" smtClean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수정</a:t>
            </a:r>
            <a:r>
              <a:rPr lang="en-US" sz="2000" dirty="0" smtClean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dirty="0" err="1" smtClean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하거나</a:t>
            </a:r>
            <a:r>
              <a:rPr lang="en-US" sz="2000" dirty="0" smtClean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</a:p>
          <a:p>
            <a:pPr marL="0" indent="0" algn="ctr">
              <a:lnSpc>
                <a:spcPts val="1750"/>
              </a:lnSpc>
              <a:buNone/>
            </a:pPr>
            <a:r>
              <a:rPr lang="en-US" sz="2000" dirty="0" err="1" smtClean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삭제할</a:t>
            </a:r>
            <a:r>
              <a:rPr lang="en-US" sz="2000" dirty="0" smtClean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수 있는 기능을 제공합니다.</a:t>
            </a:r>
            <a:endParaRPr lang="en-US" sz="2000" dirty="0"/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BCAEF10E-E3CE-FB29-7C0B-C25C8134374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90000"/>
          </a:blip>
          <a:stretch>
            <a:fillRect/>
          </a:stretch>
        </p:blipFill>
        <p:spPr>
          <a:xfrm>
            <a:off x="18148300" y="9804400"/>
            <a:ext cx="139700" cy="4826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7665700" y="9728200"/>
            <a:ext cx="342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dirty="0" smtClean="0">
                <a:solidFill>
                  <a:srgbClr val="173460"/>
                </a:solidFill>
                <a:latin typeface="+mj-ea"/>
                <a:ea typeface="+mj-ea"/>
              </a:rPr>
              <a:t>22</a:t>
            </a:r>
            <a:endParaRPr lang="en-US" sz="1800" b="0" i="0" u="none" strike="noStrike" dirty="0">
              <a:solidFill>
                <a:srgbClr val="17346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4643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62D0D554-5463-6A21-ED3C-474AE0C31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18313400" cy="190500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C7F1E9F8-40E0-6FD7-8600-D680B75F2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67" y="1915584"/>
            <a:ext cx="16484600" cy="41698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BCAEF10E-E3CE-FB29-7C0B-C25C8134374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18148300" y="9804400"/>
            <a:ext cx="139700" cy="482600"/>
          </a:xfrm>
          <a:prstGeom prst="rect">
            <a:avLst/>
          </a:prstGeom>
        </p:spPr>
      </p:pic>
      <p:sp>
        <p:nvSpPr>
          <p:cNvPr id="8" name="TextBox 23"/>
          <p:cNvSpPr txBox="1"/>
          <p:nvPr/>
        </p:nvSpPr>
        <p:spPr>
          <a:xfrm>
            <a:off x="17665700" y="9728200"/>
            <a:ext cx="342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dirty="0" smtClean="0">
                <a:solidFill>
                  <a:srgbClr val="173460"/>
                </a:solidFill>
                <a:latin typeface="+mj-ea"/>
                <a:ea typeface="+mj-ea"/>
              </a:rPr>
              <a:t>23</a:t>
            </a:r>
            <a:endParaRPr lang="en-US" sz="1800" b="0" i="0" u="none" strike="noStrike" dirty="0">
              <a:solidFill>
                <a:srgbClr val="173460"/>
              </a:solidFill>
              <a:latin typeface="+mj-ea"/>
              <a:ea typeface="+mj-ea"/>
            </a:endParaRPr>
          </a:p>
        </p:txBody>
      </p:sp>
      <p:sp>
        <p:nvSpPr>
          <p:cNvPr id="9" name="Text 0"/>
          <p:cNvSpPr/>
          <p:nvPr/>
        </p:nvSpPr>
        <p:spPr>
          <a:xfrm>
            <a:off x="267716" y="730903"/>
            <a:ext cx="5405616" cy="486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38"/>
              </a:lnSpc>
              <a:buNone/>
            </a:pPr>
            <a:r>
              <a:rPr lang="en-US" sz="44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주요기능 </a:t>
            </a:r>
            <a:r>
              <a:rPr lang="en-US" sz="4400" dirty="0" err="1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화면</a:t>
            </a:r>
            <a:r>
              <a:rPr lang="en-US" sz="44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</a:t>
            </a:r>
            <a:r>
              <a:rPr lang="en-US" sz="4400" dirty="0" smtClean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(</a:t>
            </a:r>
            <a:r>
              <a:rPr lang="ko-KR" altLang="en-US" sz="4400" dirty="0" smtClean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문의</a:t>
            </a:r>
            <a:r>
              <a:rPr lang="en-US" sz="4400" dirty="0" smtClean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)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05640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18313400" cy="190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424" y="2952750"/>
            <a:ext cx="16065500" cy="6299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17600" y="710155"/>
            <a:ext cx="64897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149"/>
              </a:lnSpc>
            </a:pPr>
            <a:r>
              <a:rPr lang="ko-KR" altLang="en-US" sz="8000" b="0" i="0" u="none" strike="noStrike" spc="-100" dirty="0">
                <a:solidFill>
                  <a:srgbClr val="173460"/>
                </a:solidFill>
                <a:latin typeface="+mj-ea"/>
                <a:ea typeface="+mj-ea"/>
              </a:rPr>
              <a:t>역할 분담</a:t>
            </a:r>
            <a:endParaRPr lang="ko-KR" sz="8000" b="0" i="0" u="none" strike="noStrike" spc="-100" dirty="0">
              <a:solidFill>
                <a:srgbClr val="173460"/>
              </a:solidFill>
              <a:latin typeface="+mj-ea"/>
              <a:ea typeface="+mj-e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865967" y="6464300"/>
            <a:ext cx="6261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6160"/>
              </a:lnSpc>
            </a:pPr>
            <a:r>
              <a:rPr lang="ko-KR" altLang="en-US" sz="2300" b="0" i="0" u="none" strike="noStrike" dirty="0">
                <a:solidFill>
                  <a:srgbClr val="BDC7E1"/>
                </a:solidFill>
                <a:latin typeface="맑은 고딕"/>
                <a:ea typeface="맑은 고딕"/>
              </a:rPr>
              <a:t>사용자 스토리 </a:t>
            </a:r>
            <a:r>
              <a:rPr lang="ko-KR" altLang="en-US" sz="2300" dirty="0">
                <a:solidFill>
                  <a:srgbClr val="BDC7E1"/>
                </a:solidFill>
                <a:latin typeface="맑은 고딕"/>
                <a:ea typeface="맑은 고딕"/>
              </a:rPr>
              <a:t>작성 </a:t>
            </a:r>
            <a:r>
              <a:rPr lang="ko-KR" altLang="en-US" sz="2300" b="0" i="0" u="none" strike="noStrike" dirty="0">
                <a:solidFill>
                  <a:srgbClr val="BDC7E1"/>
                </a:solidFill>
                <a:latin typeface="맑은 고딕"/>
                <a:ea typeface="맑은 고딕"/>
              </a:rPr>
              <a:t>페이지</a:t>
            </a:r>
            <a:r>
              <a:rPr lang="en-US" altLang="ko-KR" sz="2300" b="0" i="0" u="none" strike="noStrike" dirty="0">
                <a:solidFill>
                  <a:srgbClr val="BDC7E1"/>
                </a:solidFill>
                <a:latin typeface="맑은 고딕"/>
                <a:ea typeface="맑은 고딕"/>
              </a:rPr>
              <a:t>,</a:t>
            </a:r>
            <a:r>
              <a:rPr lang="ko-KR" altLang="en-US" sz="2300" b="0" i="0" u="none" strike="noStrike" dirty="0">
                <a:solidFill>
                  <a:srgbClr val="BDC7E1"/>
                </a:solidFill>
                <a:latin typeface="맑은 고딕"/>
                <a:ea typeface="맑은 고딕"/>
              </a:rPr>
              <a:t> 목록 페이지</a:t>
            </a:r>
            <a:endParaRPr lang="en-US" sz="2300" b="0" i="0" u="none" strike="noStrike" dirty="0">
              <a:solidFill>
                <a:srgbClr val="BDC7E1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540000" y="5816600"/>
            <a:ext cx="56515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03749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3200" b="0" i="0" u="none" strike="noStrike" dirty="0">
                <a:solidFill>
                  <a:srgbClr val="FFFFFF"/>
                </a:solidFill>
                <a:latin typeface="+mj-ea"/>
                <a:ea typeface="+mj-ea"/>
              </a:rPr>
              <a:t>이용재</a:t>
            </a:r>
            <a:endParaRPr lang="ko-KR" sz="3200" b="0" i="0" u="none" strike="noStrike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060700" y="8102600"/>
            <a:ext cx="62611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atinLnBrk="1"/>
            <a:endParaRPr lang="ko-KR" sz="2300" b="0" i="0" u="none" strike="noStrike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540000" y="7454900"/>
            <a:ext cx="56515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03749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3200" b="0" i="0" u="none" strike="noStrike" dirty="0">
                <a:solidFill>
                  <a:srgbClr val="FFFFFF"/>
                </a:solidFill>
                <a:latin typeface="+mj-ea"/>
                <a:ea typeface="+mj-ea"/>
              </a:rPr>
              <a:t>최무진</a:t>
            </a:r>
            <a:endParaRPr lang="ko-KR" sz="3200" b="0" i="0" u="none" strike="noStrike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7133" y="7082367"/>
            <a:ext cx="58420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931556" y="4757893"/>
            <a:ext cx="6221714" cy="70873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6160"/>
              </a:lnSpc>
            </a:pPr>
            <a:r>
              <a:rPr lang="ko-KR" altLang="en-US" sz="2300" dirty="0">
                <a:solidFill>
                  <a:srgbClr val="BDC7E1"/>
                </a:solidFill>
                <a:latin typeface="맑은 고딕"/>
                <a:ea typeface="맑은 고딕"/>
              </a:rPr>
              <a:t>메인 페이지</a:t>
            </a:r>
            <a:r>
              <a:rPr lang="en-US" altLang="ko-KR" sz="2300" dirty="0">
                <a:solidFill>
                  <a:srgbClr val="BDC7E1"/>
                </a:solidFill>
                <a:latin typeface="맑은 고딕"/>
                <a:ea typeface="맑은 고딕"/>
              </a:rPr>
              <a:t>, </a:t>
            </a:r>
            <a:r>
              <a:rPr lang="ko-KR" altLang="en-US" sz="2300" dirty="0">
                <a:solidFill>
                  <a:srgbClr val="BDC7E1"/>
                </a:solidFill>
                <a:latin typeface="Malgun Gothic"/>
                <a:ea typeface="Malgun Gothic"/>
              </a:rPr>
              <a:t>문의사항 작성</a:t>
            </a:r>
            <a:r>
              <a:rPr lang="en-US" altLang="ko-KR" sz="2300" dirty="0">
                <a:solidFill>
                  <a:srgbClr val="BDC7E1"/>
                </a:solidFill>
                <a:latin typeface="Malgun Gothic"/>
                <a:ea typeface="Malgun Gothic"/>
              </a:rPr>
              <a:t>,</a:t>
            </a:r>
            <a:r>
              <a:rPr lang="ko-KR" altLang="en-US" sz="2300" dirty="0">
                <a:solidFill>
                  <a:srgbClr val="BDC7E1"/>
                </a:solidFill>
                <a:latin typeface="Malgun Gothic"/>
                <a:ea typeface="Malgun Gothic"/>
              </a:rPr>
              <a:t> 회원 탈퇴, 설정</a:t>
            </a:r>
            <a:endParaRPr lang="ko-KR" altLang="en-US" sz="2300" b="0" i="0" u="none" strike="noStrike" dirty="0">
              <a:solidFill>
                <a:srgbClr val="BDC7E1"/>
              </a:solidFill>
              <a:latin typeface="맑은 고딕"/>
              <a:ea typeface="맑은 고딕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540000" y="4183605"/>
            <a:ext cx="2135690" cy="52809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03749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3200" b="0" i="0" u="none" strike="noStrike" dirty="0">
                <a:solidFill>
                  <a:srgbClr val="FFFFFF"/>
                </a:solidFill>
                <a:latin typeface="+mj-ea"/>
                <a:ea typeface="+mj-ea"/>
              </a:rPr>
              <a:t>진희준</a:t>
            </a:r>
            <a:endParaRPr lang="ko-KR" sz="3200" b="0" i="0" u="none" strike="noStrike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970316" y="4187272"/>
            <a:ext cx="56515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03749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3200" b="0" i="0" u="none" strike="noStrike" dirty="0" err="1">
                <a:solidFill>
                  <a:srgbClr val="FFFFFF"/>
                </a:solidFill>
                <a:latin typeface="+mj-ea"/>
                <a:ea typeface="+mj-ea"/>
              </a:rPr>
              <a:t>이수보</a:t>
            </a:r>
            <a:r>
              <a:rPr lang="ko-KR" altLang="en-US" sz="3200" b="0" i="0" u="none" strike="noStrike" dirty="0">
                <a:solidFill>
                  <a:srgbClr val="FFFFFF"/>
                </a:solidFill>
                <a:latin typeface="+mj-ea"/>
                <a:ea typeface="+mj-ea"/>
              </a:rPr>
              <a:t> </a:t>
            </a:r>
            <a:endParaRPr lang="ko-KR" sz="3200" b="0" i="0" u="none" strike="noStrike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18148300" y="9804400"/>
            <a:ext cx="139700" cy="482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06500" y="3327400"/>
            <a:ext cx="762000" cy="1905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7665700" y="9728200"/>
            <a:ext cx="342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dirty="0" smtClean="0">
                <a:solidFill>
                  <a:srgbClr val="173460"/>
                </a:solidFill>
                <a:latin typeface="+mj-ea"/>
                <a:ea typeface="+mj-ea"/>
              </a:rPr>
              <a:t>24</a:t>
            </a:r>
            <a:endParaRPr lang="en-US" sz="1800" b="0" i="0" u="none" strike="noStrike" dirty="0">
              <a:solidFill>
                <a:srgbClr val="173460"/>
              </a:solidFill>
              <a:latin typeface="+mj-ea"/>
              <a:ea typeface="+mj-ea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4097000" y="520700"/>
            <a:ext cx="3568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173460"/>
                </a:solidFill>
                <a:latin typeface="+mj-ea"/>
                <a:ea typeface="+mj-ea"/>
              </a:rPr>
              <a:t>PROJECT OVERVIEW</a:t>
            </a:r>
          </a:p>
        </p:txBody>
      </p:sp>
      <p:pic>
        <p:nvPicPr>
          <p:cNvPr id="35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8650" y="5494866"/>
            <a:ext cx="5842000" cy="12700"/>
          </a:xfrm>
          <a:prstGeom prst="rect">
            <a:avLst/>
          </a:prstGeom>
        </p:spPr>
      </p:pic>
      <p:pic>
        <p:nvPicPr>
          <p:cNvPr id="36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5317" y="7137400"/>
            <a:ext cx="5842000" cy="12700"/>
          </a:xfrm>
          <a:prstGeom prst="rect">
            <a:avLst/>
          </a:prstGeom>
        </p:spPr>
      </p:pic>
      <p:sp>
        <p:nvSpPr>
          <p:cNvPr id="37" name="TextBox 14"/>
          <p:cNvSpPr txBox="1"/>
          <p:nvPr/>
        </p:nvSpPr>
        <p:spPr>
          <a:xfrm>
            <a:off x="10045817" y="5892800"/>
            <a:ext cx="56515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03749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3200" b="0" i="0" u="none" strike="noStrike" dirty="0">
                <a:solidFill>
                  <a:srgbClr val="FFFFFF"/>
                </a:solidFill>
                <a:latin typeface="+mj-ea"/>
                <a:ea typeface="+mj-ea"/>
              </a:rPr>
              <a:t>정재훈 </a:t>
            </a:r>
            <a:endParaRPr lang="ko-KR" sz="3200" b="0" i="0" u="none" strike="noStrike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40" name="TextBox 11"/>
          <p:cNvSpPr txBox="1"/>
          <p:nvPr/>
        </p:nvSpPr>
        <p:spPr>
          <a:xfrm>
            <a:off x="10278650" y="6680744"/>
            <a:ext cx="6261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6160"/>
              </a:lnSpc>
            </a:pPr>
            <a:r>
              <a:rPr lang="ko-KR" altLang="en-US" sz="2300" b="0" i="0" u="none" strike="noStrike" dirty="0">
                <a:solidFill>
                  <a:srgbClr val="BDC7E1"/>
                </a:solidFill>
                <a:latin typeface="+mj-ea"/>
                <a:ea typeface="+mj-ea"/>
              </a:rPr>
              <a:t>관리자 페이지</a:t>
            </a:r>
            <a:endParaRPr lang="en-US" sz="2300" b="0" i="0" u="none" strike="noStrike" dirty="0">
              <a:solidFill>
                <a:srgbClr val="BDC7E1"/>
              </a:solidFill>
              <a:latin typeface="+mj-ea"/>
              <a:ea typeface="+mj-ea"/>
            </a:endParaRPr>
          </a:p>
        </p:txBody>
      </p:sp>
      <p:sp>
        <p:nvSpPr>
          <p:cNvPr id="42" name="TextBox 11"/>
          <p:cNvSpPr txBox="1"/>
          <p:nvPr/>
        </p:nvSpPr>
        <p:spPr>
          <a:xfrm>
            <a:off x="10266649" y="4893733"/>
            <a:ext cx="6261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6160"/>
              </a:lnSpc>
            </a:pPr>
            <a:r>
              <a:rPr lang="ko-KR" altLang="en-US" sz="2300" dirty="0">
                <a:solidFill>
                  <a:srgbClr val="BDC7E1"/>
                </a:solidFill>
                <a:latin typeface="+mj-ea"/>
                <a:ea typeface="+mj-ea"/>
              </a:rPr>
              <a:t>회원가입</a:t>
            </a:r>
            <a:r>
              <a:rPr lang="en-US" altLang="ko-KR" sz="2300" dirty="0">
                <a:solidFill>
                  <a:srgbClr val="BDC7E1"/>
                </a:solidFill>
                <a:latin typeface="+mj-ea"/>
                <a:ea typeface="+mj-ea"/>
              </a:rPr>
              <a:t>, </a:t>
            </a:r>
            <a:r>
              <a:rPr lang="ko-KR" altLang="en-US" sz="2300" dirty="0">
                <a:solidFill>
                  <a:srgbClr val="BDC7E1"/>
                </a:solidFill>
                <a:latin typeface="+mj-ea"/>
                <a:ea typeface="+mj-ea"/>
              </a:rPr>
              <a:t>로그인</a:t>
            </a:r>
            <a:r>
              <a:rPr lang="en-US" altLang="ko-KR" sz="2300" dirty="0">
                <a:solidFill>
                  <a:srgbClr val="BDC7E1"/>
                </a:solidFill>
                <a:latin typeface="+mj-ea"/>
                <a:ea typeface="+mj-ea"/>
              </a:rPr>
              <a:t>, ID/PW </a:t>
            </a:r>
            <a:r>
              <a:rPr lang="ko-KR" altLang="en-US" sz="2300" dirty="0">
                <a:solidFill>
                  <a:srgbClr val="BDC7E1"/>
                </a:solidFill>
                <a:latin typeface="+mj-ea"/>
                <a:ea typeface="+mj-ea"/>
              </a:rPr>
              <a:t>찾기</a:t>
            </a:r>
            <a:endParaRPr lang="en-US" sz="2300" b="0" i="0" u="none" strike="noStrike" dirty="0">
              <a:solidFill>
                <a:srgbClr val="BDC7E1"/>
              </a:solidFill>
              <a:latin typeface="+mj-ea"/>
              <a:ea typeface="+mj-ea"/>
            </a:endParaRPr>
          </a:p>
        </p:txBody>
      </p:sp>
      <p:sp>
        <p:nvSpPr>
          <p:cNvPr id="43" name="TextBox 5"/>
          <p:cNvSpPr txBox="1"/>
          <p:nvPr/>
        </p:nvSpPr>
        <p:spPr>
          <a:xfrm>
            <a:off x="2882900" y="8182936"/>
            <a:ext cx="6261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6160"/>
              </a:lnSpc>
            </a:pPr>
            <a:r>
              <a:rPr lang="ko-KR" altLang="en-US" sz="2300" b="0" i="0" u="none" strike="noStrike" dirty="0">
                <a:solidFill>
                  <a:srgbClr val="BDC7E1"/>
                </a:solidFill>
                <a:latin typeface="+mj-ea"/>
                <a:ea typeface="+mj-ea"/>
              </a:rPr>
              <a:t>메인 스토리 페이지</a:t>
            </a:r>
            <a:r>
              <a:rPr lang="en-US" altLang="ko-KR" sz="2300" b="0" i="0" u="none" strike="noStrike" dirty="0">
                <a:solidFill>
                  <a:srgbClr val="BDC7E1"/>
                </a:solidFill>
                <a:latin typeface="+mj-ea"/>
                <a:ea typeface="+mj-ea"/>
              </a:rPr>
              <a:t>, </a:t>
            </a:r>
            <a:r>
              <a:rPr lang="ko-KR" altLang="en-US" sz="2300" b="0" i="0" u="none" strike="noStrike" dirty="0">
                <a:solidFill>
                  <a:srgbClr val="BDC7E1"/>
                </a:solidFill>
                <a:latin typeface="+mj-ea"/>
                <a:ea typeface="+mj-ea"/>
              </a:rPr>
              <a:t>회원 프로필</a:t>
            </a:r>
            <a:endParaRPr lang="en-US" sz="2300" b="0" i="0" u="none" strike="noStrike" dirty="0">
              <a:solidFill>
                <a:srgbClr val="BDC7E1"/>
              </a:solidFill>
              <a:latin typeface="+mj-ea"/>
              <a:ea typeface="+mj-ea"/>
            </a:endParaRPr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047C85B7-72C5-309C-19FE-385153013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7133" y="5494866"/>
            <a:ext cx="5842000" cy="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41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lowchart: Terminator 38">
            <a:extLst>
              <a:ext uri="{FF2B5EF4-FFF2-40B4-BE49-F238E27FC236}">
                <a16:creationId xmlns:a16="http://schemas.microsoft.com/office/drawing/2014/main" id="{328BF019-1683-DF19-C60C-AC68AC08EF0A}"/>
              </a:ext>
            </a:extLst>
          </p:cNvPr>
          <p:cNvSpPr/>
          <p:nvPr/>
        </p:nvSpPr>
        <p:spPr>
          <a:xfrm>
            <a:off x="5989044" y="6371020"/>
            <a:ext cx="5951181" cy="1463545"/>
          </a:xfrm>
          <a:prstGeom prst="flowChartTerminator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8AF497C-03F2-385B-0D52-B11866CC2444}"/>
              </a:ext>
            </a:extLst>
          </p:cNvPr>
          <p:cNvCxnSpPr/>
          <p:nvPr/>
        </p:nvCxnSpPr>
        <p:spPr>
          <a:xfrm>
            <a:off x="5788" y="4374734"/>
            <a:ext cx="6180882" cy="31831"/>
          </a:xfrm>
          <a:prstGeom prst="straightConnector1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208DD90-CFAC-116C-8693-9807AFC8ECE2}"/>
              </a:ext>
            </a:extLst>
          </p:cNvPr>
          <p:cNvCxnSpPr>
            <a:cxnSpLocks/>
          </p:cNvCxnSpPr>
          <p:nvPr/>
        </p:nvCxnSpPr>
        <p:spPr>
          <a:xfrm>
            <a:off x="11710685" y="4374735"/>
            <a:ext cx="6571527" cy="17361"/>
          </a:xfrm>
          <a:prstGeom prst="straightConnector1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CCBC66DB-B4B6-A7D4-1DB6-08C2A480A176}"/>
              </a:ext>
            </a:extLst>
          </p:cNvPr>
          <p:cNvSpPr/>
          <p:nvPr/>
        </p:nvSpPr>
        <p:spPr>
          <a:xfrm>
            <a:off x="6183300" y="4306125"/>
            <a:ext cx="192640" cy="19264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18639C2-D7C7-AB62-E969-678A528D84A4}"/>
              </a:ext>
            </a:extLst>
          </p:cNvPr>
          <p:cNvSpPr/>
          <p:nvPr/>
        </p:nvSpPr>
        <p:spPr>
          <a:xfrm>
            <a:off x="11610122" y="4295223"/>
            <a:ext cx="192640" cy="19264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4D39B73-BEB9-8AB5-E74B-5109EC4E66FB}"/>
              </a:ext>
            </a:extLst>
          </p:cNvPr>
          <p:cNvSpPr txBox="1"/>
          <p:nvPr/>
        </p:nvSpPr>
        <p:spPr>
          <a:xfrm>
            <a:off x="7963997" y="6748958"/>
            <a:ext cx="202097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800" b="1" dirty="0">
                <a:solidFill>
                  <a:schemeClr val="bg1"/>
                </a:solidFill>
                <a:ea typeface="맑은 고딕"/>
                <a:cs typeface="Calibri"/>
              </a:rPr>
              <a:t>감사합니다</a:t>
            </a:r>
            <a:endParaRPr lang="en-US" sz="2800" b="1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38" name="Picture 37" descr="A logo of a book with a leaf&#10;&#10;Description automatically generated">
            <a:extLst>
              <a:ext uri="{FF2B5EF4-FFF2-40B4-BE49-F238E27FC236}">
                <a16:creationId xmlns:a16="http://schemas.microsoft.com/office/drawing/2014/main" id="{C7B83D11-B175-FCAD-C1DA-CCB82FF3B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963" y="2316406"/>
            <a:ext cx="3923336" cy="39233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18313400" cy="190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016" y="3030323"/>
            <a:ext cx="16065500" cy="6299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17600" y="927100"/>
            <a:ext cx="64897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149"/>
              </a:lnSpc>
            </a:pPr>
            <a:r>
              <a:rPr lang="ko-KR" sz="8000" b="0" i="0" u="none" strike="noStrike" spc="-100" dirty="0">
                <a:solidFill>
                  <a:srgbClr val="173460"/>
                </a:solidFill>
                <a:latin typeface="+mj-ea"/>
                <a:ea typeface="+mj-ea"/>
              </a:rPr>
              <a:t>프로젝트</a:t>
            </a:r>
            <a:r>
              <a:rPr lang="en-US" sz="8000" b="0" i="0" u="none" strike="noStrike" spc="-100" dirty="0">
                <a:solidFill>
                  <a:srgbClr val="173460"/>
                </a:solidFill>
                <a:latin typeface="+mj-ea"/>
                <a:ea typeface="+mj-ea"/>
              </a:rPr>
              <a:t> </a:t>
            </a:r>
            <a:r>
              <a:rPr lang="ko-KR" sz="8000" b="0" i="0" u="none" strike="noStrike" spc="-100" dirty="0">
                <a:solidFill>
                  <a:srgbClr val="173460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53604" y="6448643"/>
            <a:ext cx="2816443" cy="43475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6160"/>
              </a:lnSpc>
            </a:pPr>
            <a:r>
              <a:rPr lang="en-US" sz="2300" b="1" i="0" u="none" strike="noStrike" dirty="0">
                <a:solidFill>
                  <a:srgbClr val="BDC7E1"/>
                </a:solidFill>
                <a:latin typeface="+mj-ea"/>
                <a:ea typeface="+mj-ea"/>
              </a:rPr>
              <a:t>2024.8.19 ~ </a:t>
            </a:r>
            <a:r>
              <a:rPr lang="en-US" sz="2300" b="1" dirty="0">
                <a:solidFill>
                  <a:srgbClr val="BDC7E1"/>
                </a:solidFill>
                <a:latin typeface="+mj-ea"/>
                <a:ea typeface="+mj-ea"/>
              </a:rPr>
              <a:t>2024.10.7</a:t>
            </a:r>
            <a:endParaRPr lang="en-US" sz="2300" b="1" i="0" u="none" strike="noStrike" dirty="0">
              <a:solidFill>
                <a:srgbClr val="BDC7E1"/>
              </a:solidFill>
              <a:latin typeface="+mj-ea"/>
              <a:ea typeface="+mj-e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352110" y="5816600"/>
            <a:ext cx="3005377" cy="50887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03749"/>
              </a:lnSpc>
              <a:buClr>
                <a:srgbClr val="FFFFFF"/>
              </a:buClr>
              <a:buFont typeface="Arial"/>
              <a:buChar char="●"/>
            </a:pPr>
            <a:r>
              <a:rPr lang="ko-KR" sz="3200" b="0" i="0" u="none" strike="noStrike" dirty="0">
                <a:solidFill>
                  <a:srgbClr val="FFFFFF"/>
                </a:solidFill>
                <a:latin typeface="+mj-ea"/>
                <a:ea typeface="+mj-ea"/>
              </a:rPr>
              <a:t>프로젝트</a:t>
            </a:r>
            <a:r>
              <a:rPr lang="en-US" sz="3200" b="0" i="0" u="none" strike="noStrike" dirty="0">
                <a:solidFill>
                  <a:srgbClr val="FFFFFF"/>
                </a:solidFill>
                <a:latin typeface="+mj-ea"/>
                <a:ea typeface="+mj-ea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latin typeface="+mj-ea"/>
                <a:ea typeface="+mj-ea"/>
              </a:rPr>
              <a:t>기간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53604" y="8039970"/>
            <a:ext cx="765462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atinLnBrk="1"/>
            <a:r>
              <a:rPr lang="ko-KR" altLang="ko-KR" sz="2300" dirty="0">
                <a:solidFill>
                  <a:schemeClr val="bg1"/>
                </a:solidFill>
                <a:latin typeface="+mj-ea"/>
                <a:ea typeface="+mj-ea"/>
              </a:rPr>
              <a:t>사용자들이 자신만의 스토리를 작성</a:t>
            </a:r>
            <a:r>
              <a:rPr lang="en-US" altLang="ko-KR" sz="2300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ko-KR" sz="2300" dirty="0">
                <a:solidFill>
                  <a:schemeClr val="bg1"/>
                </a:solidFill>
                <a:latin typeface="+mj-ea"/>
                <a:ea typeface="+mj-ea"/>
              </a:rPr>
              <a:t>편집</a:t>
            </a:r>
            <a:r>
              <a:rPr lang="en-US" altLang="ko-KR" sz="2300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ko-KR" sz="2300" dirty="0">
                <a:solidFill>
                  <a:schemeClr val="bg1"/>
                </a:solidFill>
                <a:latin typeface="+mj-ea"/>
                <a:ea typeface="+mj-ea"/>
              </a:rPr>
              <a:t>공유할 수 있는 웹 기반 플랫폼을 구축하는 프로젝트</a:t>
            </a:r>
            <a:endParaRPr lang="ko-KR" sz="2300" b="0" i="0" u="none" strike="noStrike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352110" y="7454900"/>
            <a:ext cx="56515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03749"/>
              </a:lnSpc>
              <a:buClr>
                <a:srgbClr val="FFFFFF"/>
              </a:buClr>
              <a:buFont typeface="Arial"/>
              <a:buChar char="●"/>
            </a:pPr>
            <a:r>
              <a:rPr lang="ko-KR" sz="3200" b="0" i="0" u="none" strike="noStrike" dirty="0">
                <a:solidFill>
                  <a:srgbClr val="FFFFFF"/>
                </a:solidFill>
                <a:latin typeface="+mj-ea"/>
                <a:ea typeface="+mj-ea"/>
              </a:rPr>
              <a:t>프로젝트</a:t>
            </a:r>
            <a:r>
              <a:rPr lang="en-US" sz="3200" b="0" i="0" u="none" strike="noStrike" dirty="0">
                <a:solidFill>
                  <a:srgbClr val="FFFFFF"/>
                </a:solidFill>
                <a:latin typeface="+mj-ea"/>
                <a:ea typeface="+mj-ea"/>
              </a:rPr>
              <a:t> </a:t>
            </a:r>
            <a:r>
              <a:rPr lang="ko-KR" altLang="en-US" sz="3200" dirty="0">
                <a:solidFill>
                  <a:srgbClr val="FFFFFF"/>
                </a:solidFill>
                <a:latin typeface="+mj-ea"/>
                <a:ea typeface="+mj-ea"/>
              </a:rPr>
              <a:t>목적</a:t>
            </a:r>
            <a:endParaRPr lang="ko-KR" sz="3200" b="0" i="0" u="none" strike="noStrike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9764" y="5470742"/>
            <a:ext cx="58420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300" y="7124700"/>
            <a:ext cx="58420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715945" y="4191175"/>
            <a:ext cx="2277418" cy="51768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6160"/>
              </a:lnSpc>
            </a:pPr>
            <a:r>
              <a:rPr lang="en-US" altLang="ko-KR" sz="3200" b="1" i="0" u="none" strike="noStrike" err="1">
                <a:solidFill>
                  <a:srgbClr val="BDC7E1"/>
                </a:solidFill>
                <a:latin typeface="맑은 고딕"/>
                <a:ea typeface="맑은 고딕"/>
              </a:rPr>
              <a:t>StoryCraft</a:t>
            </a:r>
            <a:endParaRPr lang="en-US" sz="2400" b="1" i="0" u="none" strike="noStrike" dirty="0">
              <a:solidFill>
                <a:srgbClr val="BDC7E1"/>
              </a:solidFill>
              <a:latin typeface="맑은 고딕"/>
              <a:ea typeface="맑은 고딕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362838" y="3610453"/>
            <a:ext cx="56515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03749"/>
              </a:lnSpc>
              <a:buClr>
                <a:srgbClr val="FFFFFF"/>
              </a:buClr>
              <a:buFont typeface="Arial"/>
              <a:buChar char="●"/>
            </a:pPr>
            <a:r>
              <a:rPr lang="ko-KR" sz="3600" b="0" i="0" u="none" strike="noStrike" dirty="0">
                <a:solidFill>
                  <a:srgbClr val="FFFFFF"/>
                </a:solidFill>
                <a:latin typeface="맑은 고딕"/>
                <a:ea typeface="맑은 고딕"/>
              </a:rPr>
              <a:t>프로젝트</a:t>
            </a:r>
            <a:r>
              <a:rPr lang="en-US" sz="3600" b="0" i="0" u="none" strike="noStrike" dirty="0">
                <a:solidFill>
                  <a:srgbClr val="FFFFFF"/>
                </a:solidFill>
                <a:latin typeface="+mj-ea"/>
                <a:ea typeface="+mj-ea"/>
              </a:rPr>
              <a:t> </a:t>
            </a:r>
            <a:r>
              <a:rPr lang="ko-KR" sz="3600" b="0" i="0" u="none" strike="noStrike" dirty="0">
                <a:solidFill>
                  <a:srgbClr val="FFFFFF"/>
                </a:solidFill>
                <a:latin typeface="맑은 고딕"/>
                <a:ea typeface="맑은 고딕"/>
              </a:rPr>
              <a:t>명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883900" y="4847167"/>
            <a:ext cx="3251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6160"/>
              </a:lnSpc>
            </a:pPr>
            <a:r>
              <a:rPr lang="ko-KR" altLang="en-US" sz="2300" b="0" i="0" u="none" strike="noStrike" dirty="0">
                <a:solidFill>
                  <a:srgbClr val="BDC7E1"/>
                </a:solidFill>
                <a:latin typeface="+mj-ea"/>
                <a:ea typeface="+mj-ea"/>
              </a:rPr>
              <a:t>조장</a:t>
            </a:r>
            <a:r>
              <a:rPr lang="en-US" sz="2300" b="0" i="0" u="none" strike="noStrike" dirty="0">
                <a:solidFill>
                  <a:srgbClr val="BDC7E1"/>
                </a:solidFill>
                <a:latin typeface="+mj-ea"/>
                <a:ea typeface="+mj-ea"/>
              </a:rPr>
              <a:t> : </a:t>
            </a:r>
            <a:r>
              <a:rPr lang="ko-KR" altLang="en-US" sz="2300" dirty="0">
                <a:solidFill>
                  <a:srgbClr val="BDC7E1"/>
                </a:solidFill>
                <a:latin typeface="+mj-ea"/>
                <a:ea typeface="+mj-ea"/>
              </a:rPr>
              <a:t>진희준</a:t>
            </a:r>
            <a:endParaRPr lang="ko-KR" sz="2300" b="0" i="0" u="none" strike="noStrike" dirty="0">
              <a:solidFill>
                <a:srgbClr val="BDC7E1"/>
              </a:solidFill>
              <a:latin typeface="+mj-ea"/>
              <a:ea typeface="+mj-ea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481733" y="4157133"/>
            <a:ext cx="2347761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03749"/>
              </a:lnSpc>
              <a:buClr>
                <a:srgbClr val="FFFFFF"/>
              </a:buClr>
              <a:buFont typeface="Arial"/>
              <a:buChar char="●"/>
            </a:pPr>
            <a:r>
              <a:rPr lang="ko-KR" sz="3200" b="0" i="0" u="none" strike="noStrike" dirty="0">
                <a:solidFill>
                  <a:srgbClr val="FFFFFF"/>
                </a:solidFill>
                <a:latin typeface="+mj-ea"/>
                <a:ea typeface="+mj-ea"/>
              </a:rPr>
              <a:t>참여</a:t>
            </a:r>
            <a:r>
              <a:rPr lang="en-US" sz="3200" b="0" i="0" u="none" strike="noStrike" dirty="0">
                <a:solidFill>
                  <a:srgbClr val="FFFFFF"/>
                </a:solidFill>
                <a:latin typeface="+mj-ea"/>
                <a:ea typeface="+mj-ea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latin typeface="+mj-ea"/>
                <a:ea typeface="+mj-ea"/>
              </a:rPr>
              <a:t>인원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6400" y="5816600"/>
            <a:ext cx="4521200" cy="2209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885187" y="6130925"/>
            <a:ext cx="2766026" cy="15176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ko-KR" sz="2300" b="0" i="0" u="none" strike="noStrike" dirty="0">
                <a:solidFill>
                  <a:srgbClr val="BDC7E1"/>
                </a:solidFill>
                <a:latin typeface="+mj-ea"/>
                <a:ea typeface="+mj-ea"/>
              </a:rPr>
              <a:t>이</a:t>
            </a:r>
            <a:r>
              <a:rPr lang="ko-KR" altLang="en-US" sz="2300" b="0" i="0" u="none" strike="noStrike" dirty="0">
                <a:solidFill>
                  <a:srgbClr val="BDC7E1"/>
                </a:solidFill>
                <a:latin typeface="+mj-ea"/>
                <a:ea typeface="+mj-ea"/>
              </a:rPr>
              <a:t>용재</a:t>
            </a:r>
            <a:r>
              <a:rPr lang="en-US" sz="2300" b="0" i="0" u="none" strike="noStrike" dirty="0">
                <a:solidFill>
                  <a:srgbClr val="BDC7E1"/>
                </a:solidFill>
                <a:latin typeface="+mj-ea"/>
                <a:ea typeface="+mj-ea"/>
              </a:rPr>
              <a:t> / </a:t>
            </a:r>
            <a:r>
              <a:rPr lang="ko-KR" altLang="en-US" sz="2300" b="0" i="0" u="none" strike="noStrike" dirty="0" err="1">
                <a:solidFill>
                  <a:srgbClr val="BDC7E1"/>
                </a:solidFill>
                <a:latin typeface="+mj-ea"/>
                <a:ea typeface="+mj-ea"/>
              </a:rPr>
              <a:t>이수보</a:t>
            </a:r>
            <a:r>
              <a:rPr lang="en-US" altLang="ko-KR" sz="2300" b="0" i="0" u="none" strike="noStrike" dirty="0">
                <a:solidFill>
                  <a:srgbClr val="BDC7E1"/>
                </a:solidFill>
                <a:latin typeface="+mj-ea"/>
                <a:ea typeface="+mj-ea"/>
              </a:rPr>
              <a:t/>
            </a:r>
            <a:br>
              <a:rPr lang="en-US" altLang="ko-KR" sz="2300" b="0" i="0" u="none" strike="noStrike" dirty="0">
                <a:solidFill>
                  <a:srgbClr val="BDC7E1"/>
                </a:solidFill>
                <a:latin typeface="+mj-ea"/>
                <a:ea typeface="+mj-ea"/>
              </a:rPr>
            </a:br>
            <a:r>
              <a:rPr lang="en-US" sz="2300" b="0" i="0" u="none" strike="noStrike" dirty="0">
                <a:solidFill>
                  <a:srgbClr val="BDC7E1"/>
                </a:solidFill>
                <a:latin typeface="+mj-ea"/>
                <a:ea typeface="+mj-ea"/>
              </a:rPr>
              <a:t> </a:t>
            </a:r>
            <a:br>
              <a:rPr lang="en-US" sz="2300" b="0" i="0" u="none" strike="noStrike" dirty="0">
                <a:solidFill>
                  <a:srgbClr val="BDC7E1"/>
                </a:solidFill>
                <a:latin typeface="+mj-ea"/>
                <a:ea typeface="+mj-ea"/>
              </a:rPr>
            </a:br>
            <a:r>
              <a:rPr lang="ko-KR" altLang="en-US" sz="2300" dirty="0">
                <a:solidFill>
                  <a:srgbClr val="BDC7E1"/>
                </a:solidFill>
                <a:latin typeface="+mj-ea"/>
                <a:ea typeface="+mj-ea"/>
              </a:rPr>
              <a:t>최무진 </a:t>
            </a:r>
            <a:r>
              <a:rPr lang="en-US" altLang="ko-KR" sz="2300" dirty="0">
                <a:solidFill>
                  <a:srgbClr val="BDC7E1"/>
                </a:solidFill>
                <a:latin typeface="+mj-ea"/>
                <a:ea typeface="+mj-ea"/>
              </a:rPr>
              <a:t>/ </a:t>
            </a:r>
            <a:r>
              <a:rPr lang="ko-KR" altLang="en-US" sz="2300" dirty="0">
                <a:solidFill>
                  <a:srgbClr val="BDC7E1"/>
                </a:solidFill>
                <a:latin typeface="+mj-ea"/>
                <a:ea typeface="+mj-ea"/>
              </a:rPr>
              <a:t>정재훈</a:t>
            </a:r>
            <a:r>
              <a:rPr lang="en-US" altLang="ko-KR" sz="2300" dirty="0">
                <a:solidFill>
                  <a:srgbClr val="BDC7E1"/>
                </a:solidFill>
                <a:latin typeface="+mj-ea"/>
                <a:ea typeface="+mj-ea"/>
              </a:rPr>
              <a:t> </a:t>
            </a:r>
            <a:endParaRPr lang="ko-KR" sz="2300" b="0" i="0" u="none" strike="noStrike" dirty="0">
              <a:solidFill>
                <a:srgbClr val="BDC7E1"/>
              </a:solidFill>
              <a:latin typeface="+mj-ea"/>
              <a:ea typeface="+mj-e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883900" y="5626100"/>
            <a:ext cx="1384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ko-KR" altLang="en-US" sz="2300" b="0" i="0" u="none" strike="noStrike" dirty="0">
                <a:solidFill>
                  <a:srgbClr val="FFFFFF"/>
                </a:solidFill>
                <a:highlight>
                  <a:srgbClr val="173460"/>
                </a:highlight>
                <a:latin typeface="+mj-ea"/>
                <a:ea typeface="+mj-ea"/>
              </a:rPr>
              <a:t>조원</a:t>
            </a:r>
            <a:endParaRPr lang="ko-KR" sz="2300" b="0" i="0" u="none" strike="noStrike" dirty="0">
              <a:solidFill>
                <a:srgbClr val="FFFFFF"/>
              </a:solidFill>
              <a:highlight>
                <a:srgbClr val="173460"/>
              </a:highlight>
              <a:latin typeface="+mj-ea"/>
              <a:ea typeface="+mj-ea"/>
            </a:endParaRP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6">
            <a:alphaModFix amt="90000"/>
          </a:blip>
          <a:stretch>
            <a:fillRect/>
          </a:stretch>
        </p:blipFill>
        <p:spPr>
          <a:xfrm>
            <a:off x="18148300" y="9804400"/>
            <a:ext cx="139700" cy="482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206500" y="3327400"/>
            <a:ext cx="762000" cy="1905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6751300" y="9728200"/>
            <a:ext cx="1257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173460"/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097000" y="520700"/>
            <a:ext cx="3568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173460"/>
                </a:solidFill>
                <a:latin typeface="+mj-ea"/>
                <a:ea typeface="+mj-ea"/>
              </a:rPr>
              <a:t>PROJECT OVERVIEW</a:t>
            </a: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4E22AC07-D610-51C2-01B9-ABC5A8C43D2E}"/>
              </a:ext>
            </a:extLst>
          </p:cNvPr>
          <p:cNvSpPr txBox="1"/>
          <p:nvPr/>
        </p:nvSpPr>
        <p:spPr>
          <a:xfrm>
            <a:off x="2715944" y="4740926"/>
            <a:ext cx="4597342" cy="53885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6160"/>
              </a:lnSpc>
            </a:pPr>
            <a:r>
              <a:rPr lang="en-US" altLang="ko-KR" sz="2000" dirty="0" err="1">
                <a:solidFill>
                  <a:srgbClr val="BDC7E1"/>
                </a:solidFill>
                <a:latin typeface="맑은 고딕"/>
                <a:ea typeface="맑은 고딕"/>
              </a:rPr>
              <a:t>팀명</a:t>
            </a:r>
            <a:r>
              <a:rPr lang="en-US" altLang="ko-KR" sz="2000" dirty="0">
                <a:solidFill>
                  <a:srgbClr val="BDC7E1"/>
                </a:solidFill>
                <a:latin typeface="맑은 고딕"/>
                <a:ea typeface="맑은 고딕"/>
              </a:rPr>
              <a:t> : ICS(Interesting​ Coding Story)</a:t>
            </a:r>
            <a:endParaRPr lang="en-US" sz="2000" i="0" u="none" strike="noStrike" dirty="0">
              <a:solidFill>
                <a:srgbClr val="BDC7E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4032"/>
            <a:ext cx="18316358" cy="815705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0"/>
            <a:ext cx="18313400" cy="190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33258" y="692237"/>
            <a:ext cx="4579481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149"/>
              </a:lnSpc>
            </a:pPr>
            <a:r>
              <a:rPr lang="ko-KR" sz="8000" b="0" i="0" u="none" strike="noStrike" spc="-100" dirty="0">
                <a:solidFill>
                  <a:srgbClr val="173460"/>
                </a:solidFill>
                <a:latin typeface="+mj-ea"/>
                <a:ea typeface="+mj-ea"/>
              </a:rPr>
              <a:t>주요</a:t>
            </a:r>
            <a:r>
              <a:rPr lang="en-US" sz="8000" b="0" i="0" u="none" strike="noStrike" spc="-100" dirty="0">
                <a:solidFill>
                  <a:srgbClr val="173460"/>
                </a:solidFill>
                <a:latin typeface="+mj-ea"/>
                <a:ea typeface="+mj-ea"/>
              </a:rPr>
              <a:t> </a:t>
            </a:r>
            <a:r>
              <a:rPr lang="ko-KR" sz="8000" b="0" i="0" u="none" strike="noStrike" spc="-100" dirty="0">
                <a:solidFill>
                  <a:srgbClr val="173460"/>
                </a:solidFill>
                <a:latin typeface="+mj-ea"/>
                <a:ea typeface="+mj-ea"/>
              </a:rPr>
              <a:t>일정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7558" y="5391237"/>
            <a:ext cx="54864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7558" y="6927937"/>
            <a:ext cx="54864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007218" y="520699"/>
            <a:ext cx="158019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" sz="2100" dirty="0">
                <a:solidFill>
                  <a:srgbClr val="1F1F1F"/>
                </a:solidFill>
                <a:latin typeface="Consolas"/>
              </a:rPr>
              <a:t>schedule</a:t>
            </a:r>
            <a:endParaRPr lang="en-US" dirty="0">
              <a:latin typeface="+mj-ea"/>
              <a:ea typeface="+mj-ea"/>
            </a:endParaRPr>
          </a:p>
        </p:txBody>
      </p:sp>
      <p:graphicFrame>
        <p:nvGraphicFramePr>
          <p:cNvPr id="10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5696763"/>
              </p:ext>
            </p:extLst>
          </p:nvPr>
        </p:nvGraphicFramePr>
        <p:xfrm>
          <a:off x="1234858" y="3054437"/>
          <a:ext cx="15557500" cy="4318000"/>
        </p:xfrm>
        <a:graphic>
          <a:graphicData uri="http://schemas.openxmlformats.org/drawingml/2006/table">
            <a:tbl>
              <a:tblPr/>
              <a:tblGrid>
                <a:gridCol w="222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636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200" b="0" i="0" u="none" strike="noStrike" dirty="0">
                          <a:solidFill>
                            <a:srgbClr val="FFFFFF"/>
                          </a:solidFill>
                          <a:latin typeface="+mj-ea"/>
                          <a:ea typeface="+mj-ea"/>
                        </a:rPr>
                        <a:t>구분</a:t>
                      </a:r>
                      <a:endParaRPr lang="en-US" sz="1100" dirty="0">
                        <a:latin typeface="+mj-ea"/>
                        <a:ea typeface="+mj-ea"/>
                      </a:endParaRPr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46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200" b="0" i="0" u="none" strike="noStrike" dirty="0">
                          <a:solidFill>
                            <a:srgbClr val="FFFFFF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2200" b="0" i="0" u="none" strike="noStrike" dirty="0">
                          <a:solidFill>
                            <a:srgbClr val="FFFFFF"/>
                          </a:solidFill>
                          <a:latin typeface="+mj-ea"/>
                          <a:ea typeface="+mj-ea"/>
                        </a:rPr>
                        <a:t>주차</a:t>
                      </a:r>
                      <a:endParaRPr lang="en-US" altLang="ko-KR" sz="2200" b="0" i="0" u="none" strike="noStrike" dirty="0">
                        <a:solidFill>
                          <a:srgbClr val="FFFFFF"/>
                        </a:solidFill>
                        <a:latin typeface="+mj-ea"/>
                        <a:ea typeface="+mj-ea"/>
                      </a:endParaRPr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46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altLang="ko-KR" sz="2200" b="0" i="0" u="none" strike="noStrike" dirty="0">
                          <a:solidFill>
                            <a:srgbClr val="FFFFFF"/>
                          </a:solidFill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sz="2200" b="0" i="0" u="none" strike="noStrike" dirty="0">
                          <a:solidFill>
                            <a:srgbClr val="FFFFFF"/>
                          </a:solidFill>
                          <a:latin typeface="+mj-ea"/>
                          <a:ea typeface="+mj-ea"/>
                        </a:rPr>
                        <a:t>주차</a:t>
                      </a:r>
                      <a:endParaRPr lang="en-US" sz="1100" dirty="0">
                        <a:latin typeface="+mj-ea"/>
                        <a:ea typeface="+mj-ea"/>
                      </a:endParaRPr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46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2200" b="0" i="0" u="none" strike="noStrike" dirty="0">
                          <a:solidFill>
                            <a:srgbClr val="FFFFFF"/>
                          </a:solidFill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sz="2200" b="0" i="0" u="none" strike="noStrike" dirty="0">
                          <a:solidFill>
                            <a:srgbClr val="FFFFFF"/>
                          </a:solidFill>
                          <a:latin typeface="+mj-ea"/>
                          <a:ea typeface="+mj-ea"/>
                        </a:rPr>
                        <a:t>주차</a:t>
                      </a:r>
                      <a:endParaRPr lang="en-US" sz="1100" dirty="0">
                        <a:latin typeface="+mj-ea"/>
                        <a:ea typeface="+mj-ea"/>
                      </a:endParaRPr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46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2200" b="0" i="0" u="none" strike="noStrike" dirty="0">
                          <a:solidFill>
                            <a:srgbClr val="FFFFFF"/>
                          </a:solidFill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sz="2200" b="0" i="0" u="none" strike="noStrike" dirty="0">
                          <a:solidFill>
                            <a:srgbClr val="FFFFFF"/>
                          </a:solidFill>
                          <a:latin typeface="+mj-ea"/>
                          <a:ea typeface="+mj-ea"/>
                        </a:rPr>
                        <a:t>주차</a:t>
                      </a:r>
                      <a:endParaRPr lang="en-US" sz="1100" dirty="0">
                        <a:latin typeface="+mj-ea"/>
                        <a:ea typeface="+mj-ea"/>
                      </a:endParaRPr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46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2200" b="0" i="0" u="none" strike="noStrike" dirty="0">
                          <a:solidFill>
                            <a:srgbClr val="FFFFFF"/>
                          </a:solidFill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sz="2200" b="0" i="0" u="none" strike="noStrike" dirty="0">
                          <a:solidFill>
                            <a:srgbClr val="FFFFFF"/>
                          </a:solidFill>
                          <a:latin typeface="+mj-ea"/>
                          <a:ea typeface="+mj-ea"/>
                        </a:rPr>
                        <a:t>주차</a:t>
                      </a:r>
                      <a:endParaRPr lang="en-US" sz="1100" dirty="0">
                        <a:latin typeface="+mj-ea"/>
                        <a:ea typeface="+mj-ea"/>
                      </a:endParaRPr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46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2200" b="0" i="0" u="none" strike="noStrike" dirty="0">
                          <a:solidFill>
                            <a:srgbClr val="FFFFFF"/>
                          </a:solidFill>
                          <a:latin typeface="+mj-ea"/>
                          <a:ea typeface="+mj-ea"/>
                        </a:rPr>
                        <a:t>6~7</a:t>
                      </a:r>
                      <a:r>
                        <a:rPr lang="ko-KR" sz="2200" b="0" i="0" u="none" strike="noStrike" dirty="0">
                          <a:solidFill>
                            <a:srgbClr val="FFFFFF"/>
                          </a:solidFill>
                          <a:latin typeface="+mj-ea"/>
                          <a:ea typeface="+mj-ea"/>
                        </a:rPr>
                        <a:t>주차</a:t>
                      </a:r>
                      <a:endParaRPr lang="en-US" sz="1100" dirty="0">
                        <a:latin typeface="+mj-ea"/>
                        <a:ea typeface="+mj-ea"/>
                      </a:endParaRPr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4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 b="0" i="0" u="none" strike="noStrike" noProof="0" dirty="0">
                          <a:solidFill>
                            <a:srgbClr val="173460"/>
                          </a:solidFill>
                          <a:latin typeface="Malgun Gothic"/>
                          <a:ea typeface="Malgun Gothic"/>
                        </a:rPr>
                        <a:t>기획/분석/설계</a:t>
                      </a:r>
                      <a:endParaRPr lang="ko-KR" sz="2200" b="0" i="0" u="none" strike="noStrike" noProof="0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</a:pPr>
                      <a:r>
                        <a:rPr lang="ko-KR" altLang="en-US" sz="2200" b="0" i="0" u="none" strike="noStrike" dirty="0">
                          <a:solidFill>
                            <a:srgbClr val="173460"/>
                          </a:solidFill>
                          <a:latin typeface="+mj-ea"/>
                          <a:ea typeface="+mj-ea"/>
                        </a:rPr>
                        <a:t>프로젝트 개발</a:t>
                      </a:r>
                      <a:endParaRPr lang="en-US" sz="2200" b="0" i="0" u="none" strike="noStrike" dirty="0">
                        <a:solidFill>
                          <a:srgbClr val="173460"/>
                        </a:solidFill>
                        <a:latin typeface="+mj-ea"/>
                        <a:ea typeface="+mj-ea"/>
                      </a:endParaRPr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2200" b="0" i="0" u="none" strike="noStrike" dirty="0">
                          <a:solidFill>
                            <a:srgbClr val="173460"/>
                          </a:solidFill>
                          <a:latin typeface="+mj-ea"/>
                          <a:ea typeface="+mj-ea"/>
                        </a:rPr>
                        <a:t>통합테스트</a:t>
                      </a:r>
                      <a:endParaRPr lang="en-US" sz="2200" b="0" i="0" u="none" strike="noStrike" dirty="0">
                        <a:solidFill>
                          <a:srgbClr val="173460"/>
                        </a:solidFill>
                        <a:latin typeface="+mj-ea"/>
                        <a:ea typeface="+mj-ea"/>
                      </a:endParaRPr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dirty="0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</a:pPr>
                      <a:r>
                        <a:rPr lang="ko-KR" altLang="en-US" sz="2000" b="0" i="0" u="none" strike="noStrike" dirty="0">
                          <a:solidFill>
                            <a:srgbClr val="173460"/>
                          </a:solidFill>
                          <a:latin typeface="+mj-ea"/>
                          <a:ea typeface="+mj-ea"/>
                        </a:rPr>
                        <a:t>오류 개선 및 발표</a:t>
                      </a:r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BDC7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AEB350B1-2877-E61A-6551-BA03DBC3BAC3}"/>
              </a:ext>
            </a:extLst>
          </p:cNvPr>
          <p:cNvSpPr/>
          <p:nvPr/>
        </p:nvSpPr>
        <p:spPr>
          <a:xfrm>
            <a:off x="3458945" y="4151399"/>
            <a:ext cx="2257425" cy="4286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/>
              <a:cs typeface="Calibri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7BBE409-310D-31B7-B377-AD0C127C29B1}"/>
              </a:ext>
            </a:extLst>
          </p:cNvPr>
          <p:cNvSpPr/>
          <p:nvPr/>
        </p:nvSpPr>
        <p:spPr>
          <a:xfrm>
            <a:off x="5713629" y="4905701"/>
            <a:ext cx="8848073" cy="48851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4406883-5AA8-520A-3F4A-6442EA977717}"/>
              </a:ext>
            </a:extLst>
          </p:cNvPr>
          <p:cNvSpPr/>
          <p:nvPr/>
        </p:nvSpPr>
        <p:spPr>
          <a:xfrm>
            <a:off x="12368081" y="5858070"/>
            <a:ext cx="4433822" cy="4599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/>
              <a:cs typeface="Calibri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260FDA8-8F1F-67CD-DA23-CFD84BB1E92F}"/>
              </a:ext>
            </a:extLst>
          </p:cNvPr>
          <p:cNvSpPr/>
          <p:nvPr/>
        </p:nvSpPr>
        <p:spPr>
          <a:xfrm>
            <a:off x="14560136" y="6687919"/>
            <a:ext cx="2241767" cy="4599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/>
              <a:cs typeface="Calibri"/>
            </a:endParaRPr>
          </a:p>
        </p:txBody>
      </p:sp>
      <p:sp>
        <p:nvSpPr>
          <p:cNvPr id="45" name="Flowchart: Terminator 44">
            <a:extLst>
              <a:ext uri="{FF2B5EF4-FFF2-40B4-BE49-F238E27FC236}">
                <a16:creationId xmlns:a16="http://schemas.microsoft.com/office/drawing/2014/main" id="{0C8BF8EE-93D3-7D24-97F1-6F22358CA3EA}"/>
              </a:ext>
            </a:extLst>
          </p:cNvPr>
          <p:cNvSpPr/>
          <p:nvPr/>
        </p:nvSpPr>
        <p:spPr>
          <a:xfrm>
            <a:off x="1359187" y="7831786"/>
            <a:ext cx="2322408" cy="617246"/>
          </a:xfrm>
          <a:prstGeom prst="flowChartTerminator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맑은 고딕"/>
                <a:ea typeface="맑은 고딕"/>
                <a:cs typeface="맑은 고딕"/>
              </a:rPr>
              <a:t>기획/분석/설계​</a:t>
            </a:r>
            <a:endParaRPr lang="en-US" b="1" dirty="0"/>
          </a:p>
        </p:txBody>
      </p:sp>
      <p:sp>
        <p:nvSpPr>
          <p:cNvPr id="47" name="Flowchart: Terminator 46">
            <a:extLst>
              <a:ext uri="{FF2B5EF4-FFF2-40B4-BE49-F238E27FC236}">
                <a16:creationId xmlns:a16="http://schemas.microsoft.com/office/drawing/2014/main" id="{2F01FA7C-A8F5-DEFB-AFA5-823689E99F72}"/>
              </a:ext>
            </a:extLst>
          </p:cNvPr>
          <p:cNvSpPr/>
          <p:nvPr/>
        </p:nvSpPr>
        <p:spPr>
          <a:xfrm>
            <a:off x="5132652" y="8645977"/>
            <a:ext cx="2322408" cy="617246"/>
          </a:xfrm>
          <a:prstGeom prst="flowChartTerminator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 dirty="0">
                <a:latin typeface="맑은 고딕"/>
                <a:ea typeface="맑은 고딕"/>
                <a:cs typeface="맑은 고딕"/>
              </a:rPr>
              <a:t>프로젝트 개발​</a:t>
            </a:r>
            <a:endParaRPr lang="en-US" b="1">
              <a:ea typeface="Calibri"/>
              <a:cs typeface="Calibri"/>
            </a:endParaRPr>
          </a:p>
        </p:txBody>
      </p:sp>
      <p:sp>
        <p:nvSpPr>
          <p:cNvPr id="48" name="Flowchart: Terminator 47">
            <a:extLst>
              <a:ext uri="{FF2B5EF4-FFF2-40B4-BE49-F238E27FC236}">
                <a16:creationId xmlns:a16="http://schemas.microsoft.com/office/drawing/2014/main" id="{925F4460-202A-A159-0368-6F36753D52C0}"/>
              </a:ext>
            </a:extLst>
          </p:cNvPr>
          <p:cNvSpPr/>
          <p:nvPr/>
        </p:nvSpPr>
        <p:spPr>
          <a:xfrm>
            <a:off x="9595050" y="7831785"/>
            <a:ext cx="2322408" cy="617246"/>
          </a:xfrm>
          <a:prstGeom prst="flowChartTerminator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 dirty="0">
                <a:latin typeface="맑은 고딕"/>
                <a:ea typeface="맑은 고딕"/>
                <a:cs typeface="맑은 고딕"/>
              </a:rPr>
              <a:t>통합테스트​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9" name="Flowchart: Terminator 48">
            <a:extLst>
              <a:ext uri="{FF2B5EF4-FFF2-40B4-BE49-F238E27FC236}">
                <a16:creationId xmlns:a16="http://schemas.microsoft.com/office/drawing/2014/main" id="{281814A2-B3C7-BC0D-ECD7-2BF736D39463}"/>
              </a:ext>
            </a:extLst>
          </p:cNvPr>
          <p:cNvSpPr/>
          <p:nvPr/>
        </p:nvSpPr>
        <p:spPr>
          <a:xfrm>
            <a:off x="13587723" y="8645977"/>
            <a:ext cx="2322408" cy="617246"/>
          </a:xfrm>
          <a:prstGeom prst="flowChartTerminator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 dirty="0">
                <a:latin typeface="맑은 고딕"/>
                <a:ea typeface="맑은 고딕"/>
              </a:rPr>
              <a:t>발표 준비</a:t>
            </a:r>
            <a:endParaRPr lang="en-US" b="1" dirty="0">
              <a:ea typeface="Calibri"/>
              <a:cs typeface="Calibri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DD643C-D4C4-1C82-8861-553F03A28AF9}"/>
              </a:ext>
            </a:extLst>
          </p:cNvPr>
          <p:cNvSpPr txBox="1"/>
          <p:nvPr/>
        </p:nvSpPr>
        <p:spPr>
          <a:xfrm>
            <a:off x="1138283" y="8592966"/>
            <a:ext cx="32442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ko-KR" altLang="en-US" dirty="0">
                <a:ea typeface="맑은 고딕"/>
                <a:cs typeface="Calibri"/>
              </a:rPr>
              <a:t>프로젝트 구상 및 DB 설계</a:t>
            </a:r>
          </a:p>
          <a:p>
            <a:pPr marL="285750" indent="-285750">
              <a:buFont typeface="Calibri"/>
              <a:buChar char="-"/>
            </a:pPr>
            <a:r>
              <a:rPr lang="ko-KR" altLang="en-US" dirty="0">
                <a:ea typeface="맑은 고딕"/>
                <a:cs typeface="Calibri"/>
              </a:rPr>
              <a:t>역할분담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B914C89-BE18-C038-7F3A-4B481B2D7422}"/>
              </a:ext>
            </a:extLst>
          </p:cNvPr>
          <p:cNvSpPr txBox="1"/>
          <p:nvPr/>
        </p:nvSpPr>
        <p:spPr>
          <a:xfrm>
            <a:off x="9593351" y="859296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ko-KR" altLang="en-US" dirty="0">
                <a:ea typeface="맑은 고딕"/>
                <a:cs typeface="Calibri"/>
              </a:rPr>
              <a:t>코드 병합 및 테스트</a:t>
            </a:r>
          </a:p>
          <a:p>
            <a:pPr marL="285750" indent="-285750">
              <a:buFont typeface="Calibri"/>
              <a:buChar char="-"/>
            </a:pPr>
            <a:r>
              <a:rPr lang="ko-KR" altLang="en-US" dirty="0">
                <a:ea typeface="맑은 고딕"/>
                <a:cs typeface="Calibri"/>
              </a:rPr>
              <a:t>오류잡기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8D208B6-D4DF-F964-4291-D5CEFA005907}"/>
              </a:ext>
            </a:extLst>
          </p:cNvPr>
          <p:cNvSpPr txBox="1"/>
          <p:nvPr/>
        </p:nvSpPr>
        <p:spPr>
          <a:xfrm>
            <a:off x="4919674" y="9408479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ko-KR" altLang="en-US" dirty="0">
                <a:ea typeface="맑은 고딕"/>
                <a:cs typeface="Calibri"/>
              </a:rPr>
              <a:t>역할에 따른 기능구현</a:t>
            </a:r>
          </a:p>
          <a:p>
            <a:pPr marL="285750" indent="-285750">
              <a:buFont typeface="Calibri"/>
              <a:buChar char="-"/>
            </a:pPr>
            <a:r>
              <a:rPr lang="ko-KR" altLang="en-US" dirty="0">
                <a:ea typeface="맑은 고딕"/>
                <a:cs typeface="Calibri"/>
              </a:rPr>
              <a:t>페이지 디자인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1833E88-9DFB-DE4A-7089-92A9536739CA}"/>
              </a:ext>
            </a:extLst>
          </p:cNvPr>
          <p:cNvSpPr txBox="1"/>
          <p:nvPr/>
        </p:nvSpPr>
        <p:spPr>
          <a:xfrm>
            <a:off x="13593947" y="9439793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ko-KR" altLang="en-US" dirty="0" err="1">
                <a:ea typeface="맑은 고딕"/>
                <a:cs typeface="Calibri"/>
              </a:rPr>
              <a:t>PPT와</a:t>
            </a:r>
            <a:r>
              <a:rPr lang="ko-KR" altLang="en-US">
                <a:ea typeface="맑은 고딕"/>
                <a:cs typeface="Calibri"/>
              </a:rPr>
              <a:t> 대본 준비</a:t>
            </a:r>
          </a:p>
          <a:p>
            <a:pPr marL="285750" indent="-285750">
              <a:buFont typeface="Calibri"/>
              <a:buChar char="-"/>
            </a:pPr>
            <a:r>
              <a:rPr lang="ko-KR" altLang="en-US">
                <a:ea typeface="맑은 고딕"/>
                <a:cs typeface="Calibri"/>
              </a:rPr>
              <a:t>발표 리허설</a:t>
            </a:r>
            <a:endParaRPr lang="ko-KR" altLang="en-US" dirty="0">
              <a:ea typeface="맑은 고딕"/>
              <a:cs typeface="Calibri"/>
            </a:endParaRPr>
          </a:p>
        </p:txBody>
      </p:sp>
      <p:pic>
        <p:nvPicPr>
          <p:cNvPr id="29" name="Picture 7">
            <a:extLst>
              <a:ext uri="{FF2B5EF4-FFF2-40B4-BE49-F238E27FC236}">
                <a16:creationId xmlns:a16="http://schemas.microsoft.com/office/drawing/2014/main" id="{BCAEF10E-E3CE-FB29-7C0B-C25C8134374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18148300" y="9804400"/>
            <a:ext cx="139700" cy="482600"/>
          </a:xfrm>
          <a:prstGeom prst="rect">
            <a:avLst/>
          </a:prstGeom>
        </p:spPr>
      </p:pic>
      <p:sp>
        <p:nvSpPr>
          <p:cNvPr id="30" name="TextBox 23"/>
          <p:cNvSpPr txBox="1"/>
          <p:nvPr/>
        </p:nvSpPr>
        <p:spPr>
          <a:xfrm>
            <a:off x="17665700" y="9728200"/>
            <a:ext cx="342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dirty="0" smtClean="0">
                <a:solidFill>
                  <a:srgbClr val="173460"/>
                </a:solidFill>
                <a:latin typeface="+mj-ea"/>
                <a:ea typeface="+mj-ea"/>
              </a:rPr>
              <a:t>04</a:t>
            </a:r>
            <a:endParaRPr lang="en-US" sz="1800" b="0" i="0" u="none" strike="noStrike" dirty="0">
              <a:solidFill>
                <a:srgbClr val="17346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18313400" cy="190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17600" y="927100"/>
            <a:ext cx="64897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149"/>
              </a:lnSpc>
            </a:pPr>
            <a:r>
              <a:rPr lang="ko-KR" sz="8000" b="0" i="0" u="none" strike="noStrike" spc="-100" dirty="0">
                <a:solidFill>
                  <a:srgbClr val="173460"/>
                </a:solidFill>
                <a:latin typeface="+mj-ea"/>
                <a:ea typeface="+mj-ea"/>
              </a:rPr>
              <a:t>프로젝트</a:t>
            </a:r>
            <a:r>
              <a:rPr lang="en-US" sz="8000" b="0" i="0" u="none" strike="noStrike" spc="-100" dirty="0">
                <a:solidFill>
                  <a:srgbClr val="173460"/>
                </a:solidFill>
                <a:latin typeface="+mj-ea"/>
                <a:ea typeface="+mj-ea"/>
              </a:rPr>
              <a:t> </a:t>
            </a:r>
            <a:r>
              <a:rPr lang="ko-KR" sz="8000" b="0" i="0" u="none" strike="noStrike" spc="-100" dirty="0">
                <a:solidFill>
                  <a:srgbClr val="173460"/>
                </a:solidFill>
                <a:latin typeface="+mj-ea"/>
                <a:ea typeface="+mj-ea"/>
              </a:rPr>
              <a:t>목표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18148300" y="9804400"/>
            <a:ext cx="139700" cy="482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6751300" y="9728200"/>
            <a:ext cx="1257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dirty="0">
                <a:solidFill>
                  <a:srgbClr val="173460"/>
                </a:solidFill>
                <a:latin typeface="+mj-ea"/>
                <a:ea typeface="+mj-ea"/>
              </a:rPr>
              <a:t>05</a:t>
            </a:r>
            <a:endParaRPr lang="en-US" sz="1800" b="0" i="0" u="none" strike="noStrike" dirty="0">
              <a:solidFill>
                <a:srgbClr val="173460"/>
              </a:solidFill>
              <a:latin typeface="+mj-ea"/>
              <a:ea typeface="+mj-e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097000" y="520700"/>
            <a:ext cx="3568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173460"/>
                </a:solidFill>
                <a:latin typeface="+mj-ea"/>
                <a:ea typeface="+mj-ea"/>
              </a:rPr>
              <a:t>PROJECT GOALS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800" y="3670300"/>
            <a:ext cx="5181600" cy="2260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800" y="4673600"/>
            <a:ext cx="5257800" cy="152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90000"/>
          </a:blip>
          <a:stretch>
            <a:fillRect/>
          </a:stretch>
        </p:blipFill>
        <p:spPr>
          <a:xfrm>
            <a:off x="1193800" y="3378200"/>
            <a:ext cx="774700" cy="622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8400" y="3390900"/>
            <a:ext cx="812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3000" b="0" i="0" u="none" strike="noStrike" spc="-100">
                <a:solidFill>
                  <a:srgbClr val="EEF2FC"/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25600" y="4152900"/>
            <a:ext cx="48895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2000" b="1" spc="-100" dirty="0">
                <a:solidFill>
                  <a:srgbClr val="173460"/>
                </a:solidFill>
                <a:latin typeface="+mj-ea"/>
                <a:ea typeface="+mj-ea"/>
              </a:rPr>
              <a:t>코딩 능력 향상</a:t>
            </a:r>
            <a:endParaRPr lang="en-US" sz="2000" b="1" i="0" u="none" strike="noStrike" spc="-100" dirty="0">
              <a:solidFill>
                <a:srgbClr val="173460"/>
              </a:solidFill>
              <a:latin typeface="+mj-ea"/>
              <a:ea typeface="+mj-e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612900" y="4953000"/>
            <a:ext cx="43053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1600" dirty="0">
                <a:solidFill>
                  <a:srgbClr val="7B8BA6"/>
                </a:solidFill>
                <a:latin typeface="+mj-ea"/>
                <a:ea typeface="+mj-ea"/>
              </a:rPr>
              <a:t>프로젝트를 진행하며 다양한 기술 </a:t>
            </a:r>
            <a:r>
              <a:rPr lang="ko-KR" altLang="en-US" sz="1600" dirty="0" err="1">
                <a:solidFill>
                  <a:srgbClr val="7B8BA6"/>
                </a:solidFill>
                <a:latin typeface="+mj-ea"/>
                <a:ea typeface="+mj-ea"/>
              </a:rPr>
              <a:t>스택과</a:t>
            </a:r>
            <a:r>
              <a:rPr lang="ko-KR" altLang="en-US" sz="1600" dirty="0">
                <a:solidFill>
                  <a:srgbClr val="7B8BA6"/>
                </a:solidFill>
                <a:latin typeface="+mj-ea"/>
                <a:ea typeface="+mj-ea"/>
              </a:rPr>
              <a:t> 개발 도구를 다뤄보고 이를 통해 각자의 코딩 실력을 향상 시키는 것이 목표  </a:t>
            </a:r>
            <a:r>
              <a:rPr lang="en-US" altLang="ko-KR" sz="1600" dirty="0">
                <a:solidFill>
                  <a:srgbClr val="7B8BA6"/>
                </a:solidFill>
                <a:latin typeface="+mj-ea"/>
                <a:ea typeface="+mj-ea"/>
              </a:rPr>
              <a:t>.</a:t>
            </a:r>
            <a:endParaRPr lang="en-US" sz="1600" b="0" i="0" u="none" strike="noStrike" dirty="0">
              <a:solidFill>
                <a:srgbClr val="7B8BA6"/>
              </a:solidFill>
              <a:latin typeface="+mj-ea"/>
              <a:ea typeface="+mj-ea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6756400" y="3898900"/>
            <a:ext cx="4775200" cy="4775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6600" y="4254500"/>
            <a:ext cx="4127500" cy="4127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6100" y="6838950"/>
            <a:ext cx="5181600" cy="2400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04600" y="7962900"/>
            <a:ext cx="5219700" cy="1524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6934200" y="5778500"/>
            <a:ext cx="44069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149"/>
              </a:lnSpc>
            </a:pPr>
            <a:r>
              <a:rPr lang="en-US" sz="8000" b="0" i="0" u="none" strike="noStrike" spc="-100" dirty="0">
                <a:solidFill>
                  <a:srgbClr val="EEF2FC"/>
                </a:solidFill>
                <a:latin typeface="+mj-ea"/>
                <a:ea typeface="+mj-ea"/>
              </a:rPr>
              <a:t>GOALS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200900" y="5473700"/>
            <a:ext cx="3886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149"/>
              </a:lnSpc>
            </a:pPr>
            <a:r>
              <a:rPr lang="en-US" sz="2400" b="0" i="0" u="none" strike="noStrike" dirty="0">
                <a:solidFill>
                  <a:srgbClr val="EEF2FC"/>
                </a:solidFill>
                <a:latin typeface="+mj-ea"/>
                <a:ea typeface="+mj-ea"/>
              </a:rPr>
              <a:t>PROJECT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324" y="6875505"/>
            <a:ext cx="5181600" cy="2260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7500" y="7962900"/>
            <a:ext cx="5245100" cy="1524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6">
            <a:alphaModFix amt="90000"/>
          </a:blip>
          <a:stretch>
            <a:fillRect/>
          </a:stretch>
        </p:blipFill>
        <p:spPr>
          <a:xfrm>
            <a:off x="1206500" y="6616700"/>
            <a:ext cx="774700" cy="6223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168400" y="6629400"/>
            <a:ext cx="812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3000" b="0" i="0" u="none" strike="noStrike" spc="-100">
                <a:solidFill>
                  <a:srgbClr val="EEF2FC"/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38300" y="7391400"/>
            <a:ext cx="48895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2000" b="1" i="0" u="none" strike="noStrike" spc="-100" dirty="0">
                <a:solidFill>
                  <a:srgbClr val="173460"/>
                </a:solidFill>
                <a:latin typeface="+mj-ea"/>
                <a:ea typeface="+mj-ea"/>
              </a:rPr>
              <a:t>프로젝트 관리와 개발 프로세스의 이해 심화</a:t>
            </a:r>
            <a:endParaRPr lang="en-US" sz="2000" b="1" i="0" u="none" strike="noStrike" spc="-100" dirty="0">
              <a:solidFill>
                <a:srgbClr val="173460"/>
              </a:solidFill>
              <a:latin typeface="+mj-ea"/>
              <a:ea typeface="+mj-ea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612900" y="8191500"/>
            <a:ext cx="43053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1600" dirty="0">
                <a:solidFill>
                  <a:srgbClr val="7B8BA6"/>
                </a:solidFill>
                <a:latin typeface="+mj-ea"/>
                <a:ea typeface="+mj-ea"/>
              </a:rPr>
              <a:t>프로젝트를 기획</a:t>
            </a:r>
            <a:r>
              <a:rPr lang="en-US" altLang="ko-KR" sz="1600" dirty="0">
                <a:solidFill>
                  <a:srgbClr val="7B8BA6"/>
                </a:solidFill>
                <a:latin typeface="+mj-ea"/>
                <a:ea typeface="+mj-ea"/>
              </a:rPr>
              <a:t>,</a:t>
            </a:r>
            <a:r>
              <a:rPr lang="ko-KR" altLang="en-US" sz="1600" dirty="0">
                <a:solidFill>
                  <a:srgbClr val="7B8BA6"/>
                </a:solidFill>
                <a:latin typeface="+mj-ea"/>
                <a:ea typeface="+mj-ea"/>
              </a:rPr>
              <a:t>설계</a:t>
            </a:r>
            <a:r>
              <a:rPr lang="en-US" altLang="ko-KR" sz="1600" dirty="0">
                <a:solidFill>
                  <a:srgbClr val="7B8BA6"/>
                </a:solidFill>
                <a:latin typeface="+mj-ea"/>
                <a:ea typeface="+mj-ea"/>
              </a:rPr>
              <a:t>,</a:t>
            </a:r>
            <a:r>
              <a:rPr lang="ko-KR" altLang="en-US" sz="1600" dirty="0">
                <a:solidFill>
                  <a:srgbClr val="7B8BA6"/>
                </a:solidFill>
                <a:latin typeface="+mj-ea"/>
                <a:ea typeface="+mj-ea"/>
              </a:rPr>
              <a:t>개발</a:t>
            </a:r>
            <a:r>
              <a:rPr lang="en-US" altLang="ko-KR" sz="1600" dirty="0">
                <a:solidFill>
                  <a:srgbClr val="7B8BA6"/>
                </a:solidFill>
                <a:latin typeface="+mj-ea"/>
                <a:ea typeface="+mj-ea"/>
              </a:rPr>
              <a:t>,</a:t>
            </a:r>
            <a:r>
              <a:rPr lang="ko-KR" altLang="en-US" sz="1600" dirty="0">
                <a:solidFill>
                  <a:srgbClr val="7B8BA6"/>
                </a:solidFill>
                <a:latin typeface="+mj-ea"/>
                <a:ea typeface="+mj-ea"/>
              </a:rPr>
              <a:t>테스트</a:t>
            </a:r>
            <a:r>
              <a:rPr lang="en-US" altLang="ko-KR" sz="1600" dirty="0">
                <a:solidFill>
                  <a:srgbClr val="7B8BA6"/>
                </a:solidFill>
                <a:latin typeface="+mj-ea"/>
                <a:ea typeface="+mj-ea"/>
              </a:rPr>
              <a:t>,</a:t>
            </a:r>
            <a:r>
              <a:rPr lang="ko-KR" altLang="en-US" sz="1600" dirty="0">
                <a:solidFill>
                  <a:srgbClr val="7B8BA6"/>
                </a:solidFill>
                <a:latin typeface="+mj-ea"/>
                <a:ea typeface="+mj-ea"/>
              </a:rPr>
              <a:t>배포 하는 전 과정을 통해 실제 소프트웨어 개발 프로세스를 이해하는 것이 목표</a:t>
            </a:r>
            <a:endParaRPr lang="en-US" sz="1600" b="0" i="0" u="none" strike="noStrike" dirty="0">
              <a:solidFill>
                <a:srgbClr val="7B8BA6"/>
              </a:solidFill>
              <a:latin typeface="+mj-ea"/>
              <a:ea typeface="+mj-ea"/>
            </a:endParaRP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3400" y="3683000"/>
            <a:ext cx="5181600" cy="22606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04600" y="4673600"/>
            <a:ext cx="5232400" cy="1524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6">
            <a:alphaModFix amt="90000"/>
          </a:blip>
          <a:stretch>
            <a:fillRect/>
          </a:stretch>
        </p:blipFill>
        <p:spPr>
          <a:xfrm>
            <a:off x="11963400" y="3378200"/>
            <a:ext cx="774700" cy="6223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1938000" y="3390900"/>
            <a:ext cx="812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3000" b="0" i="0" u="none" strike="noStrike" spc="-100">
                <a:solidFill>
                  <a:srgbClr val="EEF2FC"/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407900" y="4152900"/>
            <a:ext cx="43180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2000" b="1" spc="-100" dirty="0">
                <a:solidFill>
                  <a:srgbClr val="173460"/>
                </a:solidFill>
                <a:latin typeface="+mj-ea"/>
                <a:ea typeface="+mj-ea"/>
              </a:rPr>
              <a:t>팀 워크와 커뮤니케이션 스킬 향상</a:t>
            </a:r>
            <a:endParaRPr lang="en-US" sz="2000" b="1" i="0" u="none" strike="noStrike" spc="-100" dirty="0">
              <a:solidFill>
                <a:srgbClr val="173460"/>
              </a:solidFill>
              <a:latin typeface="+mj-ea"/>
              <a:ea typeface="+mj-ea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2382500" y="4953000"/>
            <a:ext cx="43053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1600" dirty="0">
                <a:solidFill>
                  <a:srgbClr val="7B8BA6"/>
                </a:solidFill>
                <a:latin typeface="맑은 고딕"/>
                <a:ea typeface="맑은 고딕"/>
              </a:rPr>
              <a:t>프로젝트의 완성을 위해 팀원 간의 원활한 의사소통과 협업 능력을 향상시키는 것이 목표</a:t>
            </a:r>
            <a:endParaRPr lang="en-US" sz="1600" b="0" i="0" u="none" strike="noStrike" dirty="0">
              <a:solidFill>
                <a:srgbClr val="7B8BA6"/>
              </a:solidFill>
              <a:latin typeface="맑은 고딕"/>
              <a:ea typeface="맑은 고딕"/>
            </a:endParaRPr>
          </a:p>
        </p:txBody>
      </p: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6">
            <a:alphaModFix amt="90000"/>
          </a:blip>
          <a:stretch>
            <a:fillRect/>
          </a:stretch>
        </p:blipFill>
        <p:spPr>
          <a:xfrm>
            <a:off x="11976100" y="6616700"/>
            <a:ext cx="774700" cy="6223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11950700" y="6642100"/>
            <a:ext cx="812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3000" b="0" i="0" u="none" strike="noStrike" spc="-100">
                <a:solidFill>
                  <a:srgbClr val="EEF2FC"/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395200" y="7391400"/>
            <a:ext cx="47117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2000" b="1" spc="-100" dirty="0">
                <a:solidFill>
                  <a:srgbClr val="173460"/>
                </a:solidFill>
                <a:latin typeface="맑은 고딕"/>
                <a:ea typeface="맑은 고딕"/>
              </a:rPr>
              <a:t>사용자 경험과 피드백을 통한 개선 능력 배양</a:t>
            </a:r>
            <a:endParaRPr lang="en-US" sz="2000" b="1" i="0" u="none" strike="noStrike" spc="-100" dirty="0">
              <a:solidFill>
                <a:srgbClr val="173460"/>
              </a:solidFill>
              <a:latin typeface="맑은 고딕"/>
              <a:ea typeface="맑은 고딕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2395200" y="8331200"/>
            <a:ext cx="43053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1600" dirty="0">
                <a:solidFill>
                  <a:srgbClr val="7B8BA6"/>
                </a:solidFill>
                <a:latin typeface="맑은 고딕"/>
                <a:ea typeface="맑은 고딕"/>
              </a:rPr>
              <a:t>직접 사용자가 되어 사용자 중심에서 필요한 부분에 관해 피드백하며 프로젝트를 개선해 나가는 것이 목표</a:t>
            </a:r>
            <a:endParaRPr lang="ko-KR" sz="1600" b="0" i="0" u="none" strike="noStrike" dirty="0">
              <a:solidFill>
                <a:srgbClr val="7B8BA6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18313400" cy="190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>
            <a:off x="-139700" y="7378700"/>
            <a:ext cx="18427700" cy="292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01943" y="1005388"/>
            <a:ext cx="64897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149"/>
              </a:lnSpc>
            </a:pPr>
            <a:r>
              <a:rPr lang="ko-KR" altLang="en-US" sz="8000" b="0" i="0" u="none" strike="noStrike" spc="-100" dirty="0">
                <a:solidFill>
                  <a:srgbClr val="173460"/>
                </a:solidFill>
                <a:latin typeface="+mj-ea"/>
                <a:ea typeface="+mj-ea"/>
              </a:rPr>
              <a:t>프로젝트 설계</a:t>
            </a:r>
            <a:endParaRPr lang="ko-KR" sz="8000" b="0" i="0" u="none" strike="noStrike" spc="-100" dirty="0">
              <a:solidFill>
                <a:srgbClr val="173460"/>
              </a:solidFill>
              <a:latin typeface="+mj-ea"/>
              <a:ea typeface="+mj-ea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4010" y="5626100"/>
            <a:ext cx="54864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1900" y="7162800"/>
            <a:ext cx="54864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18148300" y="9804400"/>
            <a:ext cx="139700" cy="482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6751300" y="9728200"/>
            <a:ext cx="1257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dirty="0">
                <a:solidFill>
                  <a:srgbClr val="173460"/>
                </a:solidFill>
                <a:latin typeface="+mj-ea"/>
                <a:ea typeface="+mj-ea"/>
              </a:rPr>
              <a:t>06</a:t>
            </a:r>
            <a:endParaRPr lang="en-US" sz="1800" b="0" i="0" u="none" strike="noStrike" dirty="0">
              <a:solidFill>
                <a:srgbClr val="173460"/>
              </a:solidFill>
              <a:latin typeface="+mj-ea"/>
              <a:ea typeface="+mj-e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097000" y="520700"/>
            <a:ext cx="3568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173460"/>
                </a:solidFill>
                <a:latin typeface="+mj-ea"/>
                <a:ea typeface="+mj-ea"/>
              </a:rPr>
              <a:t>PROPOSAL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7858" y="2870200"/>
            <a:ext cx="7759700" cy="10795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564710" y="3124200"/>
            <a:ext cx="6629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3200" dirty="0" err="1">
                <a:solidFill>
                  <a:srgbClr val="EEF2FC"/>
                </a:solidFill>
                <a:latin typeface="맑은 고딕"/>
                <a:ea typeface="맑은 고딕"/>
              </a:rPr>
              <a:t>백엔드</a:t>
            </a:r>
            <a:r>
              <a:rPr lang="ko-KR" altLang="en-US" sz="3200" dirty="0">
                <a:solidFill>
                  <a:srgbClr val="EEF2FC"/>
                </a:solidFill>
                <a:latin typeface="맑은 고딕"/>
                <a:ea typeface="맑은 고딕"/>
              </a:rPr>
              <a:t>(</a:t>
            </a:r>
            <a:r>
              <a:rPr lang="ko-KR" altLang="en-US" sz="3200" dirty="0" err="1">
                <a:solidFill>
                  <a:srgbClr val="EEF2FC"/>
                </a:solidFill>
                <a:latin typeface="맑은 고딕"/>
                <a:ea typeface="맑은 고딕"/>
              </a:rPr>
              <a:t>BackEnd</a:t>
            </a:r>
            <a:r>
              <a:rPr lang="ko-KR" altLang="en-US" sz="3200" dirty="0">
                <a:solidFill>
                  <a:srgbClr val="EEF2FC"/>
                </a:solidFill>
                <a:latin typeface="맑은 고딕"/>
                <a:ea typeface="맑은 고딕"/>
              </a:rPr>
              <a:t>)</a:t>
            </a:r>
            <a:endParaRPr lang="ko-KR" altLang="en-US" sz="3200" b="0" i="0" u="none" strike="noStrike" dirty="0">
              <a:solidFill>
                <a:srgbClr val="EEF2FC"/>
              </a:solidFill>
              <a:latin typeface="맑은 고딕"/>
              <a:ea typeface="맑은 고딕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0" y="2870200"/>
            <a:ext cx="7759700" cy="10795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9857154" y="3124200"/>
            <a:ext cx="6629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altLang="ko-KR" sz="3200" b="0" i="0" u="none" strike="noStrike" dirty="0" err="1">
                <a:solidFill>
                  <a:srgbClr val="EEF2FC"/>
                </a:solidFill>
                <a:latin typeface="+mj-ea"/>
                <a:ea typeface="+mj-ea"/>
              </a:rPr>
              <a:t>DataBase</a:t>
            </a:r>
            <a:r>
              <a:rPr lang="en-US" altLang="ko-KR" sz="3200" b="0" i="0" u="none" strike="noStrike" dirty="0">
                <a:solidFill>
                  <a:srgbClr val="EEF2FC"/>
                </a:solidFill>
                <a:latin typeface="+mj-ea"/>
                <a:ea typeface="+mj-ea"/>
              </a:rPr>
              <a:t> </a:t>
            </a:r>
            <a:endParaRPr lang="en-US" sz="3200" b="0" i="0" u="none" strike="noStrike" dirty="0">
              <a:solidFill>
                <a:srgbClr val="EEF2FC"/>
              </a:solidFill>
              <a:latin typeface="+mj-ea"/>
              <a:ea typeface="+mj-ea"/>
            </a:endParaRPr>
          </a:p>
        </p:txBody>
      </p:sp>
      <p:pic>
        <p:nvPicPr>
          <p:cNvPr id="24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173" y="3949701"/>
            <a:ext cx="7725428" cy="4743537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885" y="4686571"/>
            <a:ext cx="3062875" cy="121126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055" y="4597661"/>
            <a:ext cx="2566988" cy="1733550"/>
          </a:xfrm>
          <a:prstGeom prst="rect">
            <a:avLst/>
          </a:prstGeom>
        </p:spPr>
      </p:pic>
      <p:pic>
        <p:nvPicPr>
          <p:cNvPr id="30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5300" y="3949700"/>
            <a:ext cx="7772400" cy="49784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3602037"/>
            <a:ext cx="2795588" cy="2024063"/>
          </a:xfrm>
          <a:prstGeom prst="rect">
            <a:avLst/>
          </a:prstGeom>
        </p:spPr>
      </p:pic>
      <p:pic>
        <p:nvPicPr>
          <p:cNvPr id="19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5300" y="5638800"/>
            <a:ext cx="7759700" cy="1079500"/>
          </a:xfrm>
          <a:prstGeom prst="rect">
            <a:avLst/>
          </a:prstGeom>
        </p:spPr>
      </p:pic>
      <p:sp>
        <p:nvSpPr>
          <p:cNvPr id="20" name="TextBox 21"/>
          <p:cNvSpPr txBox="1"/>
          <p:nvPr/>
        </p:nvSpPr>
        <p:spPr>
          <a:xfrm>
            <a:off x="9829800" y="5892800"/>
            <a:ext cx="6629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altLang="ko-KR" sz="3200" b="0" i="0" u="none" strike="noStrike" dirty="0">
                <a:solidFill>
                  <a:srgbClr val="EEF2FC"/>
                </a:solidFill>
                <a:latin typeface="+mj-ea"/>
                <a:ea typeface="+mj-ea"/>
              </a:rPr>
              <a:t>Server </a:t>
            </a:r>
            <a:endParaRPr lang="en-US" sz="3200" b="0" i="0" u="none" strike="noStrike" dirty="0">
              <a:solidFill>
                <a:srgbClr val="EEF2FC"/>
              </a:solidFill>
              <a:latin typeface="+mj-ea"/>
              <a:ea typeface="+mj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677" y="7048500"/>
            <a:ext cx="3019425" cy="149066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625" y="5903118"/>
            <a:ext cx="2471738" cy="229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6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18313400" cy="190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>
            <a:off x="-139700" y="7378700"/>
            <a:ext cx="18427700" cy="292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1900" y="5626100"/>
            <a:ext cx="54864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1900" y="7162800"/>
            <a:ext cx="54864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18148300" y="9804400"/>
            <a:ext cx="139700" cy="482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6751300" y="9728200"/>
            <a:ext cx="1257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dirty="0">
                <a:solidFill>
                  <a:srgbClr val="173460"/>
                </a:solidFill>
                <a:latin typeface="+mj-ea"/>
                <a:ea typeface="+mj-ea"/>
              </a:rPr>
              <a:t>07</a:t>
            </a:r>
            <a:endParaRPr lang="en-US" sz="1800" b="0" i="0" u="none" strike="noStrike" dirty="0">
              <a:solidFill>
                <a:srgbClr val="173460"/>
              </a:solidFill>
              <a:latin typeface="+mj-ea"/>
              <a:ea typeface="+mj-e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097000" y="520700"/>
            <a:ext cx="3568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173460"/>
                </a:solidFill>
                <a:latin typeface="+mj-ea"/>
                <a:ea typeface="+mj-ea"/>
              </a:rPr>
              <a:t>PROPOSAL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1136" y="2870200"/>
            <a:ext cx="7759700" cy="10795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752600" y="3124200"/>
            <a:ext cx="6629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3200" dirty="0">
                <a:solidFill>
                  <a:srgbClr val="EEF2FC"/>
                </a:solidFill>
                <a:latin typeface="+mj-ea"/>
                <a:ea typeface="+mj-ea"/>
              </a:rPr>
              <a:t>FE(</a:t>
            </a:r>
            <a:r>
              <a:rPr lang="en-US" sz="3200" dirty="0" err="1">
                <a:solidFill>
                  <a:srgbClr val="EEF2FC"/>
                </a:solidFill>
                <a:latin typeface="+mj-ea"/>
                <a:ea typeface="+mj-ea"/>
              </a:rPr>
              <a:t>FrontEnd</a:t>
            </a:r>
            <a:r>
              <a:rPr lang="en-US" sz="3200" dirty="0">
                <a:solidFill>
                  <a:srgbClr val="EEF2FC"/>
                </a:solidFill>
                <a:latin typeface="+mj-ea"/>
                <a:ea typeface="+mj-ea"/>
              </a:rPr>
              <a:t>)</a:t>
            </a:r>
            <a:endParaRPr lang="en-US" sz="3200" b="0" i="0" u="none" strike="noStrike" dirty="0">
              <a:solidFill>
                <a:srgbClr val="EEF2FC"/>
              </a:solidFill>
              <a:latin typeface="+mj-ea"/>
              <a:ea typeface="+mj-ea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0" y="2870200"/>
            <a:ext cx="7759700" cy="10795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0058400" y="3124200"/>
            <a:ext cx="6629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altLang="ko-KR" sz="3200" dirty="0">
                <a:solidFill>
                  <a:srgbClr val="EEF2FC"/>
                </a:solidFill>
                <a:latin typeface="+mj-ea"/>
                <a:ea typeface="+mj-ea"/>
              </a:rPr>
              <a:t>Teamwork</a:t>
            </a:r>
            <a:r>
              <a:rPr lang="en-US" altLang="ko-KR" sz="3200" b="0" i="0" u="none" strike="noStrike" dirty="0">
                <a:solidFill>
                  <a:srgbClr val="EEF2FC"/>
                </a:solidFill>
                <a:latin typeface="+mj-ea"/>
                <a:ea typeface="+mj-ea"/>
              </a:rPr>
              <a:t> </a:t>
            </a:r>
            <a:endParaRPr lang="en-US" sz="3200" b="0" i="0" u="none" strike="noStrike" dirty="0">
              <a:solidFill>
                <a:srgbClr val="EEF2FC"/>
              </a:solidFill>
              <a:latin typeface="+mj-ea"/>
              <a:ea typeface="+mj-ea"/>
            </a:endParaRPr>
          </a:p>
        </p:txBody>
      </p:sp>
      <p:pic>
        <p:nvPicPr>
          <p:cNvPr id="24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3227" y="3949700"/>
            <a:ext cx="7772400" cy="5036273"/>
          </a:xfrm>
          <a:prstGeom prst="rect">
            <a:avLst/>
          </a:prstGeom>
        </p:spPr>
      </p:pic>
      <p:pic>
        <p:nvPicPr>
          <p:cNvPr id="30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8000" y="3946714"/>
            <a:ext cx="7757932" cy="5036273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4140138"/>
            <a:ext cx="2919413" cy="1938338"/>
          </a:xfrm>
          <a:prstGeom prst="rect">
            <a:avLst/>
          </a:prstGeom>
        </p:spPr>
      </p:pic>
      <p:pic>
        <p:nvPicPr>
          <p:cNvPr id="1024" name="그림 10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515" y="4222719"/>
            <a:ext cx="3209017" cy="1773177"/>
          </a:xfrm>
          <a:prstGeom prst="rect">
            <a:avLst/>
          </a:prstGeom>
        </p:spPr>
      </p:pic>
      <p:pic>
        <p:nvPicPr>
          <p:cNvPr id="1025" name="그림 10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301" y="6591300"/>
            <a:ext cx="3900488" cy="1447800"/>
          </a:xfrm>
          <a:prstGeom prst="rect">
            <a:avLst/>
          </a:prstGeom>
        </p:spPr>
      </p:pic>
      <p:pic>
        <p:nvPicPr>
          <p:cNvPr id="1027" name="그림 102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0" y="4236392"/>
            <a:ext cx="1957388" cy="1909763"/>
          </a:xfrm>
          <a:prstGeom prst="rect">
            <a:avLst/>
          </a:prstGeom>
        </p:spPr>
      </p:pic>
      <p:pic>
        <p:nvPicPr>
          <p:cNvPr id="1028" name="그림 102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7400" y="4062685"/>
            <a:ext cx="2286000" cy="2183107"/>
          </a:xfrm>
          <a:prstGeom prst="rect">
            <a:avLst/>
          </a:prstGeom>
        </p:spPr>
      </p:pic>
      <p:pic>
        <p:nvPicPr>
          <p:cNvPr id="1029" name="그림 102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993" y="6381750"/>
            <a:ext cx="3033713" cy="1866900"/>
          </a:xfrm>
          <a:prstGeom prst="rect">
            <a:avLst/>
          </a:prstGeom>
        </p:spPr>
      </p:pic>
      <p:sp>
        <p:nvSpPr>
          <p:cNvPr id="14" name="TextBox 4">
            <a:extLst>
              <a:ext uri="{FF2B5EF4-FFF2-40B4-BE49-F238E27FC236}">
                <a16:creationId xmlns:a16="http://schemas.microsoft.com/office/drawing/2014/main" id="{F55A0C08-46C8-3FBD-4778-E49ABF0CF3A6}"/>
              </a:ext>
            </a:extLst>
          </p:cNvPr>
          <p:cNvSpPr txBox="1"/>
          <p:nvPr/>
        </p:nvSpPr>
        <p:spPr>
          <a:xfrm>
            <a:off x="1101943" y="1005388"/>
            <a:ext cx="64897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149"/>
              </a:lnSpc>
            </a:pPr>
            <a:r>
              <a:rPr lang="ko-KR" altLang="en-US" sz="8000" b="0" i="0" u="none" strike="noStrike" spc="-100" dirty="0">
                <a:solidFill>
                  <a:srgbClr val="173460"/>
                </a:solidFill>
                <a:latin typeface="+mj-ea"/>
                <a:ea typeface="+mj-ea"/>
              </a:rPr>
              <a:t>프로젝트 설계</a:t>
            </a:r>
            <a:endParaRPr lang="ko-KR" sz="8000" b="0" i="0" u="none" strike="noStrike" spc="-100" dirty="0">
              <a:solidFill>
                <a:srgbClr val="17346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5188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3087929-6462-6EC1-488A-42CA7A7A1431}"/>
              </a:ext>
            </a:extLst>
          </p:cNvPr>
          <p:cNvSpPr/>
          <p:nvPr/>
        </p:nvSpPr>
        <p:spPr>
          <a:xfrm>
            <a:off x="-21166" y="2113766"/>
            <a:ext cx="18335841" cy="83269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7E211227-F49A-8B28-04CE-1408A3A4D4D4}"/>
              </a:ext>
            </a:extLst>
          </p:cNvPr>
          <p:cNvSpPr txBox="1"/>
          <p:nvPr/>
        </p:nvSpPr>
        <p:spPr>
          <a:xfrm>
            <a:off x="488495" y="565123"/>
            <a:ext cx="7198648" cy="11536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87149"/>
              </a:lnSpc>
            </a:pPr>
            <a:r>
              <a:rPr lang="ko-KR" altLang="en-US" sz="6000" spc="-100" dirty="0">
                <a:solidFill>
                  <a:schemeClr val="accent1">
                    <a:lumMod val="76000"/>
                  </a:schemeClr>
                </a:solidFill>
                <a:latin typeface="맑은 고딕"/>
                <a:ea typeface="맑은 고딕"/>
              </a:rPr>
              <a:t>주요기능 소개 (회원)</a:t>
            </a:r>
            <a:endParaRPr lang="ko-KR" altLang="en-US" sz="6000" i="0" u="none" strike="noStrike" spc="-100" dirty="0">
              <a:solidFill>
                <a:schemeClr val="accent1">
                  <a:lumMod val="76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6" name="Chord 15">
            <a:extLst>
              <a:ext uri="{FF2B5EF4-FFF2-40B4-BE49-F238E27FC236}">
                <a16:creationId xmlns:a16="http://schemas.microsoft.com/office/drawing/2014/main" id="{832C15DA-6434-B461-8272-F0F9B2EF5140}"/>
              </a:ext>
            </a:extLst>
          </p:cNvPr>
          <p:cNvSpPr/>
          <p:nvPr/>
        </p:nvSpPr>
        <p:spPr>
          <a:xfrm rot="17580000">
            <a:off x="6273606" y="345225"/>
            <a:ext cx="5736920" cy="5736920"/>
          </a:xfrm>
          <a:prstGeom prst="chord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7AC0E1-1075-C580-02A9-374BB24B2BCD}"/>
              </a:ext>
            </a:extLst>
          </p:cNvPr>
          <p:cNvSpPr txBox="1"/>
          <p:nvPr/>
        </p:nvSpPr>
        <p:spPr>
          <a:xfrm>
            <a:off x="8439411" y="3742150"/>
            <a:ext cx="142796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ea typeface="Calibri"/>
                <a:cs typeface="Calibri"/>
              </a:rPr>
              <a:t>USER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17AC327-3056-2749-1DD0-2559F244067E}"/>
              </a:ext>
            </a:extLst>
          </p:cNvPr>
          <p:cNvSpPr/>
          <p:nvPr/>
        </p:nvSpPr>
        <p:spPr>
          <a:xfrm>
            <a:off x="7844424" y="2990588"/>
            <a:ext cx="281835" cy="2818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E172F9-C950-E345-746C-D9C35C1373C8}"/>
              </a:ext>
            </a:extLst>
          </p:cNvPr>
          <p:cNvSpPr/>
          <p:nvPr/>
        </p:nvSpPr>
        <p:spPr>
          <a:xfrm>
            <a:off x="8642957" y="2990587"/>
            <a:ext cx="281835" cy="2818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B5D4AA5-150F-39E8-FCD8-FB18176DFBB8}"/>
              </a:ext>
            </a:extLst>
          </p:cNvPr>
          <p:cNvSpPr/>
          <p:nvPr/>
        </p:nvSpPr>
        <p:spPr>
          <a:xfrm>
            <a:off x="9363204" y="2990587"/>
            <a:ext cx="281835" cy="2818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B7C0D8B-4ED0-28D3-13EA-AECDD925F071}"/>
              </a:ext>
            </a:extLst>
          </p:cNvPr>
          <p:cNvSpPr/>
          <p:nvPr/>
        </p:nvSpPr>
        <p:spPr>
          <a:xfrm>
            <a:off x="10161739" y="2990588"/>
            <a:ext cx="281835" cy="2818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F260B2B-D4ED-A357-C42F-5A24725C1BD8}"/>
              </a:ext>
            </a:extLst>
          </p:cNvPr>
          <p:cNvSpPr/>
          <p:nvPr/>
        </p:nvSpPr>
        <p:spPr>
          <a:xfrm>
            <a:off x="2587856" y="2589696"/>
            <a:ext cx="1805608" cy="178904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ACC6ABE-001F-972F-C14E-BF1EE89A10BC}"/>
              </a:ext>
            </a:extLst>
          </p:cNvPr>
          <p:cNvSpPr/>
          <p:nvPr/>
        </p:nvSpPr>
        <p:spPr>
          <a:xfrm>
            <a:off x="4387023" y="5701195"/>
            <a:ext cx="1805608" cy="178904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3B645A2-0A4E-8D1E-7D14-08A95295E3A6}"/>
              </a:ext>
            </a:extLst>
          </p:cNvPr>
          <p:cNvSpPr/>
          <p:nvPr/>
        </p:nvSpPr>
        <p:spPr>
          <a:xfrm>
            <a:off x="8218189" y="6780695"/>
            <a:ext cx="1805608" cy="178904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37D424A-8CA7-6173-7FB2-8B526D90DCB5}"/>
              </a:ext>
            </a:extLst>
          </p:cNvPr>
          <p:cNvSpPr/>
          <p:nvPr/>
        </p:nvSpPr>
        <p:spPr>
          <a:xfrm>
            <a:off x="11922356" y="5722361"/>
            <a:ext cx="1805608" cy="178904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E18A1F-E3AA-686B-38A7-0832ACB58A53}"/>
              </a:ext>
            </a:extLst>
          </p:cNvPr>
          <p:cNvSpPr/>
          <p:nvPr/>
        </p:nvSpPr>
        <p:spPr>
          <a:xfrm>
            <a:off x="13700355" y="2589696"/>
            <a:ext cx="1805608" cy="178904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F401162-A98D-35EF-C7ED-12F0FEC15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016" y="3039373"/>
            <a:ext cx="960968" cy="91863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88089C1-8421-F0AF-627F-4E57CA95A925}"/>
              </a:ext>
            </a:extLst>
          </p:cNvPr>
          <p:cNvSpPr txBox="1"/>
          <p:nvPr/>
        </p:nvSpPr>
        <p:spPr>
          <a:xfrm>
            <a:off x="2783876" y="4585804"/>
            <a:ext cx="145203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400" b="1" dirty="0">
                <a:ea typeface="맑은 고딕"/>
                <a:cs typeface="Calibri"/>
              </a:rPr>
              <a:t>회원가입</a:t>
            </a:r>
            <a:endParaRPr lang="en-US" sz="2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796A15-D8B3-7910-B56B-8A925E86607A}"/>
              </a:ext>
            </a:extLst>
          </p:cNvPr>
          <p:cNvSpPr txBox="1"/>
          <p:nvPr/>
        </p:nvSpPr>
        <p:spPr>
          <a:xfrm>
            <a:off x="3687235" y="7666566"/>
            <a:ext cx="31877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b="1" dirty="0">
                <a:ea typeface="맑은 고딕"/>
              </a:rPr>
              <a:t>로그인</a:t>
            </a:r>
            <a:endParaRPr lang="en-US" altLang="ko-KR" sz="2400">
              <a:ea typeface="맑은 고딕"/>
              <a:cs typeface="Calibri"/>
            </a:endParaRPr>
          </a:p>
          <a:p>
            <a:pPr algn="ctr"/>
            <a:r>
              <a:rPr lang="ko-KR" altLang="en-US" sz="2400" b="1" dirty="0">
                <a:ea typeface="맑은 고딕"/>
                <a:cs typeface="Calibri"/>
              </a:rPr>
              <a:t>아이디/비밀번호 찾기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3714F1E-2FAA-7287-BFC3-E4AE55AE6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477" y="6070599"/>
            <a:ext cx="939800" cy="10456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04BC853-6EDE-3273-CAF1-876C07DF5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8809" y="6092164"/>
            <a:ext cx="1087966" cy="10033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8D53CBB-C837-993B-30B6-2CF8DF075AC2}"/>
              </a:ext>
            </a:extLst>
          </p:cNvPr>
          <p:cNvSpPr txBox="1"/>
          <p:nvPr/>
        </p:nvSpPr>
        <p:spPr>
          <a:xfrm>
            <a:off x="11772903" y="7751232"/>
            <a:ext cx="210819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ea typeface="맑은 고딕"/>
                <a:cs typeface="Calibri"/>
              </a:rPr>
              <a:t>문의사항 작성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981BF92-DD2A-D334-E8E6-D8768C8F8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0726" y="7142511"/>
            <a:ext cx="1236134" cy="106680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75CE6EB-88D6-E5AE-48E1-24D42E58D615}"/>
              </a:ext>
            </a:extLst>
          </p:cNvPr>
          <p:cNvSpPr txBox="1"/>
          <p:nvPr/>
        </p:nvSpPr>
        <p:spPr>
          <a:xfrm>
            <a:off x="8030175" y="8761857"/>
            <a:ext cx="212936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000" b="1" dirty="0">
                <a:ea typeface="맑은 고딕"/>
                <a:cs typeface="Calibri"/>
              </a:rPr>
              <a:t>스토리 작성</a:t>
            </a:r>
            <a:endParaRPr lang="en-US" altLang="ko-KR" sz="2000">
              <a:ea typeface="맑은 고딕"/>
              <a:cs typeface="Calibri"/>
            </a:endParaRPr>
          </a:p>
          <a:p>
            <a:pPr algn="ctr"/>
            <a:r>
              <a:rPr lang="ko-KR" altLang="en-US" sz="2000" b="1" dirty="0">
                <a:ea typeface="맑은 고딕"/>
                <a:cs typeface="Calibri"/>
              </a:rPr>
              <a:t>스토리 플레이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E26802F-9D4D-2BED-117D-AD387B9F67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23676" y="2921559"/>
            <a:ext cx="1193800" cy="11303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188AE81-7DE6-D6AB-35DF-24EDF891BAE9}"/>
              </a:ext>
            </a:extLst>
          </p:cNvPr>
          <p:cNvSpPr txBox="1"/>
          <p:nvPr/>
        </p:nvSpPr>
        <p:spPr>
          <a:xfrm>
            <a:off x="13699067" y="4576230"/>
            <a:ext cx="1854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ea typeface="맑은 고딕"/>
                <a:cs typeface="Calibri"/>
              </a:rPr>
              <a:t>프로필 수정</a:t>
            </a: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70F0ACF9-A83C-7C93-6C49-64F22F4940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700" y="0"/>
            <a:ext cx="18313400" cy="1905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65AF055-CDCE-D553-C0EA-63A5067911CB}"/>
              </a:ext>
            </a:extLst>
          </p:cNvPr>
          <p:cNvSpPr txBox="1"/>
          <p:nvPr/>
        </p:nvSpPr>
        <p:spPr>
          <a:xfrm>
            <a:off x="4281927" y="8621988"/>
            <a:ext cx="1981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solidFill>
                  <a:schemeClr val="accent1">
                    <a:lumMod val="76000"/>
                  </a:schemeClr>
                </a:solidFill>
                <a:ea typeface="맑은 고딕"/>
                <a:cs typeface="Calibri"/>
              </a:rPr>
              <a:t>일반 로그인</a:t>
            </a:r>
            <a:endParaRPr lang="en-US" altLang="ko-KR">
              <a:solidFill>
                <a:schemeClr val="accent1">
                  <a:lumMod val="76000"/>
                </a:schemeClr>
              </a:solidFill>
              <a:ea typeface="맑은 고딕"/>
              <a:cs typeface="Calibri"/>
            </a:endParaRPr>
          </a:p>
          <a:p>
            <a:pPr algn="ctr"/>
            <a:r>
              <a:rPr lang="ko-KR" altLang="en-US" dirty="0">
                <a:solidFill>
                  <a:schemeClr val="accent1">
                    <a:lumMod val="76000"/>
                  </a:schemeClr>
                </a:solidFill>
                <a:ea typeface="맑은 고딕"/>
                <a:cs typeface="Calibri"/>
              </a:rPr>
              <a:t>카카오톡 로그인</a:t>
            </a:r>
          </a:p>
        </p:txBody>
      </p:sp>
      <p:sp>
        <p:nvSpPr>
          <p:cNvPr id="39" name="TextBox 143">
            <a:extLst>
              <a:ext uri="{FF2B5EF4-FFF2-40B4-BE49-F238E27FC236}">
                <a16:creationId xmlns:a16="http://schemas.microsoft.com/office/drawing/2014/main" id="{D2C8CDFF-B996-8FB0-76BD-1307CD456B95}"/>
              </a:ext>
            </a:extLst>
          </p:cNvPr>
          <p:cNvSpPr txBox="1"/>
          <p:nvPr/>
        </p:nvSpPr>
        <p:spPr>
          <a:xfrm>
            <a:off x="2512871" y="5145288"/>
            <a:ext cx="1981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accent1">
                    <a:lumMod val="76000"/>
                  </a:schemeClr>
                </a:solidFill>
                <a:ea typeface="맑은 고딕"/>
                <a:cs typeface="Calibri"/>
              </a:rPr>
              <a:t>개인의 회원가입</a:t>
            </a:r>
            <a:endParaRPr lang="en-US">
              <a:solidFill>
                <a:schemeClr val="accent1">
                  <a:lumMod val="76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40" name="TextBox 143">
            <a:extLst>
              <a:ext uri="{FF2B5EF4-FFF2-40B4-BE49-F238E27FC236}">
                <a16:creationId xmlns:a16="http://schemas.microsoft.com/office/drawing/2014/main" id="{D2C8CDFF-B996-8FB0-76BD-1307CD456B95}"/>
              </a:ext>
            </a:extLst>
          </p:cNvPr>
          <p:cNvSpPr txBox="1"/>
          <p:nvPr/>
        </p:nvSpPr>
        <p:spPr>
          <a:xfrm>
            <a:off x="13667704" y="5145287"/>
            <a:ext cx="1938866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accent1">
                    <a:lumMod val="76000"/>
                  </a:schemeClr>
                </a:solidFill>
                <a:ea typeface="맑은 고딕"/>
                <a:cs typeface="Calibri"/>
              </a:rPr>
              <a:t>프로필 사진 등록</a:t>
            </a:r>
            <a:endParaRPr lang="en-US" altLang="ko-KR">
              <a:solidFill>
                <a:schemeClr val="accent1">
                  <a:lumMod val="76000"/>
                </a:schemeClr>
              </a:solidFill>
              <a:ea typeface="맑은 고딕"/>
              <a:cs typeface="Calibri"/>
            </a:endParaRPr>
          </a:p>
          <a:p>
            <a:pPr algn="ctr"/>
            <a:r>
              <a:rPr lang="ko-KR" altLang="en-US" dirty="0">
                <a:solidFill>
                  <a:schemeClr val="accent1">
                    <a:lumMod val="76000"/>
                  </a:schemeClr>
                </a:solidFill>
                <a:ea typeface="맑은 고딕"/>
                <a:cs typeface="Calibri"/>
              </a:rPr>
              <a:t>개인 정보 수정</a:t>
            </a:r>
          </a:p>
        </p:txBody>
      </p:sp>
      <p:sp>
        <p:nvSpPr>
          <p:cNvPr id="41" name="TextBox 143">
            <a:extLst>
              <a:ext uri="{FF2B5EF4-FFF2-40B4-BE49-F238E27FC236}">
                <a16:creationId xmlns:a16="http://schemas.microsoft.com/office/drawing/2014/main" id="{D2C8CDFF-B996-8FB0-76BD-1307CD456B95}"/>
              </a:ext>
            </a:extLst>
          </p:cNvPr>
          <p:cNvSpPr txBox="1"/>
          <p:nvPr/>
        </p:nvSpPr>
        <p:spPr>
          <a:xfrm>
            <a:off x="11614539" y="8489621"/>
            <a:ext cx="2446866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accent1">
                    <a:lumMod val="76000"/>
                  </a:schemeClr>
                </a:solidFill>
                <a:ea typeface="맑은 고딕"/>
                <a:cs typeface="Calibri"/>
              </a:rPr>
              <a:t>문의사항 등록 및 수정</a:t>
            </a:r>
          </a:p>
        </p:txBody>
      </p:sp>
      <p:sp>
        <p:nvSpPr>
          <p:cNvPr id="42" name="TextBox 143">
            <a:extLst>
              <a:ext uri="{FF2B5EF4-FFF2-40B4-BE49-F238E27FC236}">
                <a16:creationId xmlns:a16="http://schemas.microsoft.com/office/drawing/2014/main" id="{01F1F995-DC33-415B-C9D8-8FC160180B72}"/>
              </a:ext>
            </a:extLst>
          </p:cNvPr>
          <p:cNvSpPr txBox="1"/>
          <p:nvPr/>
        </p:nvSpPr>
        <p:spPr>
          <a:xfrm>
            <a:off x="7910371" y="9674954"/>
            <a:ext cx="2446866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accent1">
                    <a:lumMod val="76000"/>
                  </a:schemeClr>
                </a:solidFill>
                <a:ea typeface="맑은 고딕"/>
                <a:cs typeface="Calibri"/>
              </a:rPr>
              <a:t>자신만의 스토리 작성</a:t>
            </a:r>
          </a:p>
        </p:txBody>
      </p:sp>
      <p:pic>
        <p:nvPicPr>
          <p:cNvPr id="35" name="Picture 7">
            <a:extLst>
              <a:ext uri="{FF2B5EF4-FFF2-40B4-BE49-F238E27FC236}">
                <a16:creationId xmlns:a16="http://schemas.microsoft.com/office/drawing/2014/main" id="{BCAEF10E-E3CE-FB29-7C0B-C25C81343745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90000"/>
          </a:blip>
          <a:stretch>
            <a:fillRect/>
          </a:stretch>
        </p:blipFill>
        <p:spPr>
          <a:xfrm>
            <a:off x="18148300" y="9918700"/>
            <a:ext cx="139700" cy="482600"/>
          </a:xfrm>
          <a:prstGeom prst="rect">
            <a:avLst/>
          </a:prstGeom>
        </p:spPr>
      </p:pic>
      <p:sp>
        <p:nvSpPr>
          <p:cNvPr id="38" name="TextBox 23"/>
          <p:cNvSpPr txBox="1"/>
          <p:nvPr/>
        </p:nvSpPr>
        <p:spPr>
          <a:xfrm>
            <a:off x="17665700" y="9842500"/>
            <a:ext cx="342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dirty="0" smtClean="0">
                <a:solidFill>
                  <a:srgbClr val="173460"/>
                </a:solidFill>
                <a:latin typeface="+mj-ea"/>
                <a:ea typeface="+mj-ea"/>
              </a:rPr>
              <a:t>08</a:t>
            </a:r>
            <a:endParaRPr lang="en-US" sz="1800" b="0" i="0" u="none" strike="noStrike" dirty="0">
              <a:solidFill>
                <a:srgbClr val="17346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1988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903D59F5-41D9-3495-40A9-379C227B5D3B}"/>
              </a:ext>
            </a:extLst>
          </p:cNvPr>
          <p:cNvSpPr/>
          <p:nvPr/>
        </p:nvSpPr>
        <p:spPr>
          <a:xfrm>
            <a:off x="-21166" y="2113766"/>
            <a:ext cx="18335841" cy="83269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4">
            <a:extLst>
              <a:ext uri="{FF2B5EF4-FFF2-40B4-BE49-F238E27FC236}">
                <a16:creationId xmlns:a16="http://schemas.microsoft.com/office/drawing/2014/main" id="{8A9B1025-1126-7C60-289F-8227F133AC4B}"/>
              </a:ext>
            </a:extLst>
          </p:cNvPr>
          <p:cNvSpPr txBox="1"/>
          <p:nvPr/>
        </p:nvSpPr>
        <p:spPr>
          <a:xfrm>
            <a:off x="550279" y="563047"/>
            <a:ext cx="8044154" cy="113795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87149"/>
              </a:lnSpc>
            </a:pPr>
            <a:r>
              <a:rPr lang="ko-KR" altLang="en-US" sz="6000" spc="-100" dirty="0">
                <a:solidFill>
                  <a:schemeClr val="accent5">
                    <a:lumMod val="76000"/>
                  </a:schemeClr>
                </a:solidFill>
                <a:latin typeface="맑은 고딕"/>
                <a:ea typeface="맑은 고딕"/>
              </a:rPr>
              <a:t>주요기능 소개 (관리자)</a:t>
            </a:r>
            <a:endParaRPr lang="ko-KR" altLang="en-US" sz="6000" i="0" u="none" strike="noStrike" spc="-100" dirty="0">
              <a:solidFill>
                <a:schemeClr val="accent5">
                  <a:lumMod val="76000"/>
                </a:schemeClr>
              </a:solidFill>
              <a:latin typeface="맑은 고딕"/>
              <a:ea typeface="맑은 고딕"/>
            </a:endParaRPr>
          </a:p>
        </p:txBody>
      </p:sp>
      <p:pic>
        <p:nvPicPr>
          <p:cNvPr id="88" name="Picture 7">
            <a:extLst>
              <a:ext uri="{FF2B5EF4-FFF2-40B4-BE49-F238E27FC236}">
                <a16:creationId xmlns:a16="http://schemas.microsoft.com/office/drawing/2014/main" id="{36CDB5FD-2611-24A1-B3C3-8EB872D3CCF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18148300" y="9918700"/>
            <a:ext cx="139700" cy="482600"/>
          </a:xfrm>
          <a:prstGeom prst="rect">
            <a:avLst/>
          </a:prstGeom>
        </p:spPr>
      </p:pic>
      <p:sp>
        <p:nvSpPr>
          <p:cNvPr id="90" name="TextBox 8">
            <a:extLst>
              <a:ext uri="{FF2B5EF4-FFF2-40B4-BE49-F238E27FC236}">
                <a16:creationId xmlns:a16="http://schemas.microsoft.com/office/drawing/2014/main" id="{B528AA22-889A-B2EF-AA45-4FC9FFB5C118}"/>
              </a:ext>
            </a:extLst>
          </p:cNvPr>
          <p:cNvSpPr txBox="1"/>
          <p:nvPr/>
        </p:nvSpPr>
        <p:spPr>
          <a:xfrm>
            <a:off x="16751300" y="9842500"/>
            <a:ext cx="1257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dirty="0">
                <a:solidFill>
                  <a:srgbClr val="173460"/>
                </a:solidFill>
                <a:latin typeface="+mj-ea"/>
                <a:ea typeface="+mj-ea"/>
              </a:rPr>
              <a:t>09</a:t>
            </a:r>
            <a:endParaRPr lang="en-US" sz="1800" b="0" i="0" u="none" strike="noStrike" dirty="0">
              <a:solidFill>
                <a:srgbClr val="173460"/>
              </a:solidFill>
              <a:latin typeface="+mj-ea"/>
              <a:ea typeface="+mj-ea"/>
            </a:endParaRPr>
          </a:p>
        </p:txBody>
      </p:sp>
      <p:sp>
        <p:nvSpPr>
          <p:cNvPr id="94" name="Chord 93">
            <a:extLst>
              <a:ext uri="{FF2B5EF4-FFF2-40B4-BE49-F238E27FC236}">
                <a16:creationId xmlns:a16="http://schemas.microsoft.com/office/drawing/2014/main" id="{BCA16D63-6C5A-2F91-AF15-EA2252152A1A}"/>
              </a:ext>
            </a:extLst>
          </p:cNvPr>
          <p:cNvSpPr/>
          <p:nvPr/>
        </p:nvSpPr>
        <p:spPr>
          <a:xfrm rot="17580000">
            <a:off x="6273606" y="345225"/>
            <a:ext cx="5736920" cy="5736920"/>
          </a:xfrm>
          <a:prstGeom prst="chor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76E16A3-13D1-9A0E-9FE2-4ED7D1D99330}"/>
              </a:ext>
            </a:extLst>
          </p:cNvPr>
          <p:cNvSpPr txBox="1"/>
          <p:nvPr/>
        </p:nvSpPr>
        <p:spPr>
          <a:xfrm>
            <a:off x="8188890" y="3727550"/>
            <a:ext cx="1913351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ADMIN</a:t>
            </a:r>
            <a:endParaRPr lang="en-US" sz="4400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3D7ECDD-D16B-F945-E081-977072FE3375}"/>
              </a:ext>
            </a:extLst>
          </p:cNvPr>
          <p:cNvSpPr/>
          <p:nvPr/>
        </p:nvSpPr>
        <p:spPr>
          <a:xfrm>
            <a:off x="7844424" y="2990588"/>
            <a:ext cx="281835" cy="2818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E679EEB-1036-C36C-00EF-AC5B76CAA5AA}"/>
              </a:ext>
            </a:extLst>
          </p:cNvPr>
          <p:cNvSpPr/>
          <p:nvPr/>
        </p:nvSpPr>
        <p:spPr>
          <a:xfrm>
            <a:off x="8642957" y="2990587"/>
            <a:ext cx="281835" cy="2818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1E18B041-BC18-2550-FE15-E40A6C803D86}"/>
              </a:ext>
            </a:extLst>
          </p:cNvPr>
          <p:cNvSpPr/>
          <p:nvPr/>
        </p:nvSpPr>
        <p:spPr>
          <a:xfrm>
            <a:off x="9363204" y="2990587"/>
            <a:ext cx="281835" cy="2818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65578CB7-EC54-58FA-A0B3-31084D266DA0}"/>
              </a:ext>
            </a:extLst>
          </p:cNvPr>
          <p:cNvSpPr/>
          <p:nvPr/>
        </p:nvSpPr>
        <p:spPr>
          <a:xfrm>
            <a:off x="10161739" y="2990588"/>
            <a:ext cx="281835" cy="2818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0660D04-1016-AC36-566D-B2DE9AC11437}"/>
              </a:ext>
            </a:extLst>
          </p:cNvPr>
          <p:cNvSpPr/>
          <p:nvPr/>
        </p:nvSpPr>
        <p:spPr>
          <a:xfrm>
            <a:off x="3276787" y="3012449"/>
            <a:ext cx="1805608" cy="178904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493BE6D5-B0D3-93D5-F780-41389BDEA7E9}"/>
              </a:ext>
            </a:extLst>
          </p:cNvPr>
          <p:cNvSpPr/>
          <p:nvPr/>
        </p:nvSpPr>
        <p:spPr>
          <a:xfrm>
            <a:off x="5501897" y="6398535"/>
            <a:ext cx="1805608" cy="178904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1A3394B1-D9D0-BC70-8DFD-B3A564E30191}"/>
              </a:ext>
            </a:extLst>
          </p:cNvPr>
          <p:cNvSpPr/>
          <p:nvPr/>
        </p:nvSpPr>
        <p:spPr>
          <a:xfrm>
            <a:off x="10493461" y="6398535"/>
            <a:ext cx="1805608" cy="178904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0AEA10AE-70F7-AF29-0874-824328BF8222}"/>
              </a:ext>
            </a:extLst>
          </p:cNvPr>
          <p:cNvSpPr/>
          <p:nvPr/>
        </p:nvSpPr>
        <p:spPr>
          <a:xfrm>
            <a:off x="13105369" y="3075080"/>
            <a:ext cx="1805608" cy="178904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C0388DC-1C97-5390-5BA8-81C33068EBB0}"/>
              </a:ext>
            </a:extLst>
          </p:cNvPr>
          <p:cNvSpPr txBox="1"/>
          <p:nvPr/>
        </p:nvSpPr>
        <p:spPr>
          <a:xfrm>
            <a:off x="3273898" y="5056398"/>
            <a:ext cx="178635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ea typeface="맑은 고딕"/>
                <a:cs typeface="Calibri"/>
              </a:rPr>
              <a:t>스토리 관리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02ED90A-0FC1-8655-8E07-B4D9DFA4282D}"/>
              </a:ext>
            </a:extLst>
          </p:cNvPr>
          <p:cNvSpPr txBox="1"/>
          <p:nvPr/>
        </p:nvSpPr>
        <p:spPr>
          <a:xfrm>
            <a:off x="5013776" y="8363906"/>
            <a:ext cx="26373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b="1" dirty="0">
                <a:ea typeface="맑은 고딕"/>
              </a:rPr>
              <a:t>공지</a:t>
            </a:r>
            <a:r>
              <a:rPr lang="ko-KR" altLang="en-US" sz="2400" b="1" dirty="0">
                <a:ea typeface="맑은 고딕"/>
                <a:cs typeface="Calibri"/>
              </a:rPr>
              <a:t> 관리</a:t>
            </a:r>
            <a:endParaRPr lang="en-US" altLang="ko-KR" sz="2400" dirty="0"/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7CAB3D68-D146-9CFE-5C15-6C0F0EF72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954" y="6908857"/>
            <a:ext cx="939800" cy="1045634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5EB6742B-F2FE-048F-1BF5-788E7B3EE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3859" y="6956228"/>
            <a:ext cx="1087966" cy="1003301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1C4DF2DE-D0C8-C3E2-8EE9-00D2E9A23847}"/>
              </a:ext>
            </a:extLst>
          </p:cNvPr>
          <p:cNvSpPr txBox="1"/>
          <p:nvPr/>
        </p:nvSpPr>
        <p:spPr>
          <a:xfrm>
            <a:off x="10365175" y="8363906"/>
            <a:ext cx="227753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ea typeface="맑은 고딕"/>
                <a:cs typeface="Calibri"/>
              </a:rPr>
              <a:t>문의사항 관리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DB96BD87-4D24-65A3-E3BA-2A82DE2C79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1233" y="3576072"/>
            <a:ext cx="1236134" cy="1066801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A674AEF1-9117-EC7A-D515-2AA568780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28690" y="3516546"/>
            <a:ext cx="1193800" cy="1130300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DA8108F9-1565-D591-C5CF-2FEC14DD8851}"/>
              </a:ext>
            </a:extLst>
          </p:cNvPr>
          <p:cNvSpPr txBox="1"/>
          <p:nvPr/>
        </p:nvSpPr>
        <p:spPr>
          <a:xfrm>
            <a:off x="13256017" y="5061615"/>
            <a:ext cx="156772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ea typeface="맑은 고딕"/>
                <a:cs typeface="Calibri"/>
              </a:rPr>
              <a:t>유저 관리</a:t>
            </a:r>
          </a:p>
        </p:txBody>
      </p:sp>
      <p:pic>
        <p:nvPicPr>
          <p:cNvPr id="135" name="Picture 134">
            <a:extLst>
              <a:ext uri="{FF2B5EF4-FFF2-40B4-BE49-F238E27FC236}">
                <a16:creationId xmlns:a16="http://schemas.microsoft.com/office/drawing/2014/main" id="{014046DB-CF2C-AE47-6F5F-AA6E5C7B28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3487" y="3192403"/>
            <a:ext cx="570979" cy="555321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C3CDBBB1-4F0D-142C-FF02-D4E7A5BCA5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8171" y="6637060"/>
            <a:ext cx="570979" cy="555321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61EAFDC4-D017-2C09-D876-4E83B8CBEB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74636" y="6684033"/>
            <a:ext cx="570979" cy="555321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3B1FC845-081E-46F0-353F-2DB23CAC1B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6417" y="3270691"/>
            <a:ext cx="570979" cy="555321"/>
          </a:xfrm>
          <a:prstGeom prst="rect">
            <a:avLst/>
          </a:prstGeom>
        </p:spPr>
      </p:pic>
      <p:pic>
        <p:nvPicPr>
          <p:cNvPr id="140" name="Picture 2">
            <a:extLst>
              <a:ext uri="{FF2B5EF4-FFF2-40B4-BE49-F238E27FC236}">
                <a16:creationId xmlns:a16="http://schemas.microsoft.com/office/drawing/2014/main" id="{371739DC-D7EE-15DE-6446-2A3A8794BC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700" y="0"/>
            <a:ext cx="18313400" cy="190500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BD6FB78F-7941-777A-0E8A-C693BDBC9361}"/>
              </a:ext>
            </a:extLst>
          </p:cNvPr>
          <p:cNvSpPr txBox="1"/>
          <p:nvPr/>
        </p:nvSpPr>
        <p:spPr>
          <a:xfrm>
            <a:off x="5291367" y="8998516"/>
            <a:ext cx="20023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76000"/>
                  </a:schemeClr>
                </a:solidFill>
                <a:ea typeface="맑은 고딕"/>
                <a:cs typeface="Calibri"/>
              </a:rPr>
              <a:t>공지 작성 및 수정</a:t>
            </a:r>
            <a:endParaRPr lang="en-US" dirty="0">
              <a:solidFill>
                <a:schemeClr val="accent1">
                  <a:lumMod val="76000"/>
                </a:schemeClr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5D04505-C0F3-6F08-959F-B7CB9EB0A959}"/>
              </a:ext>
            </a:extLst>
          </p:cNvPr>
          <p:cNvSpPr txBox="1"/>
          <p:nvPr/>
        </p:nvSpPr>
        <p:spPr>
          <a:xfrm>
            <a:off x="9926867" y="8998515"/>
            <a:ext cx="291253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solidFill>
                  <a:schemeClr val="accent1">
                    <a:lumMod val="76000"/>
                  </a:schemeClr>
                </a:solidFill>
                <a:ea typeface="맑은 고딕"/>
                <a:cs typeface="Calibri"/>
              </a:rPr>
              <a:t>문의사항 상태변경 및 삭제</a:t>
            </a:r>
            <a:endParaRPr lang="en-US" altLang="ko-KR"/>
          </a:p>
          <a:p>
            <a:pPr algn="ctr"/>
            <a:r>
              <a:rPr lang="ko-KR" altLang="en-US">
                <a:solidFill>
                  <a:schemeClr val="accent1">
                    <a:lumMod val="76000"/>
                  </a:schemeClr>
                </a:solidFill>
                <a:ea typeface="맑은 고딕"/>
                <a:cs typeface="Calibri"/>
              </a:rPr>
              <a:t>댓글 추가</a:t>
            </a:r>
            <a:endParaRPr lang="ko-KR" altLang="en-US" dirty="0">
              <a:solidFill>
                <a:schemeClr val="accent1">
                  <a:lumMod val="76000"/>
                </a:schemeClr>
              </a:solidFill>
              <a:ea typeface="맑은 고딕"/>
              <a:cs typeface="Calibri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E39669B-64FD-569A-4B1E-CC199663B712}"/>
              </a:ext>
            </a:extLst>
          </p:cNvPr>
          <p:cNvSpPr txBox="1"/>
          <p:nvPr/>
        </p:nvSpPr>
        <p:spPr>
          <a:xfrm>
            <a:off x="13186533" y="5738849"/>
            <a:ext cx="16848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76000"/>
                  </a:schemeClr>
                </a:solidFill>
                <a:ea typeface="맑은 고딕"/>
                <a:cs typeface="Calibri"/>
              </a:rPr>
              <a:t>계정 비활성화</a:t>
            </a:r>
            <a:endParaRPr lang="en-US" dirty="0">
              <a:solidFill>
                <a:schemeClr val="accent1">
                  <a:lumMod val="76000"/>
                </a:schemeClr>
              </a:solidFill>
            </a:endParaRPr>
          </a:p>
        </p:txBody>
      </p:sp>
      <p:sp>
        <p:nvSpPr>
          <p:cNvPr id="145" name="TextBox 143">
            <a:extLst>
              <a:ext uri="{FF2B5EF4-FFF2-40B4-BE49-F238E27FC236}">
                <a16:creationId xmlns:a16="http://schemas.microsoft.com/office/drawing/2014/main" id="{D2C8CDFF-B996-8FB0-76BD-1307CD456B95}"/>
              </a:ext>
            </a:extLst>
          </p:cNvPr>
          <p:cNvSpPr txBox="1"/>
          <p:nvPr/>
        </p:nvSpPr>
        <p:spPr>
          <a:xfrm>
            <a:off x="3401872" y="5737954"/>
            <a:ext cx="1515533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accent1">
                    <a:lumMod val="76000"/>
                  </a:schemeClr>
                </a:solidFill>
                <a:ea typeface="맑은 고딕"/>
                <a:cs typeface="Calibri"/>
              </a:rPr>
              <a:t>스토리 삭제</a:t>
            </a:r>
            <a:endParaRPr lang="en-US" dirty="0">
              <a:solidFill>
                <a:schemeClr val="accent1">
                  <a:lumMod val="76000"/>
                </a:schemeClr>
              </a:solidFill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426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Pages>23</Pages>
  <Words>839</Words>
  <Characters>0</Characters>
  <Application>Microsoft Office PowerPoint</Application>
  <DocSecurity>0</DocSecurity>
  <PresentationFormat>사용자 지정</PresentationFormat>
  <Lines>0</Lines>
  <Paragraphs>248</Paragraphs>
  <Slides>25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Calibri</vt:lpstr>
      <vt:lpstr>맑은 고딕</vt:lpstr>
      <vt:lpstr>Consolas</vt:lpstr>
      <vt:lpstr>Open Sans</vt:lpstr>
      <vt:lpstr>맑은 고딕</vt:lpstr>
      <vt:lpstr>Arial</vt:lpstr>
      <vt:lpstr>Libre Baskerville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이용재</dc:creator>
  <cp:lastModifiedBy>Windows 사용자</cp:lastModifiedBy>
  <cp:revision>554</cp:revision>
  <dcterms:modified xsi:type="dcterms:W3CDTF">2024-10-07T05:18:47Z</dcterms:modified>
</cp:coreProperties>
</file>